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omments/comment1.xml" ContentType="application/vnd.openxmlformats-officedocument.presentationml.comment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49" r:id="rId4"/>
    <p:sldId id="350" r:id="rId5"/>
    <p:sldId id="351" r:id="rId6"/>
    <p:sldId id="379" r:id="rId7"/>
    <p:sldId id="352" r:id="rId8"/>
    <p:sldId id="380" r:id="rId9"/>
    <p:sldId id="381" r:id="rId10"/>
    <p:sldId id="382" r:id="rId11"/>
    <p:sldId id="353" r:id="rId12"/>
    <p:sldId id="383" r:id="rId13"/>
    <p:sldId id="384" r:id="rId14"/>
    <p:sldId id="426" r:id="rId15"/>
    <p:sldId id="385" r:id="rId16"/>
    <p:sldId id="386" r:id="rId17"/>
    <p:sldId id="387" r:id="rId18"/>
    <p:sldId id="388" r:id="rId19"/>
    <p:sldId id="389" r:id="rId20"/>
    <p:sldId id="390" r:id="rId21"/>
    <p:sldId id="391" r:id="rId22"/>
    <p:sldId id="392" r:id="rId23"/>
    <p:sldId id="399" r:id="rId24"/>
    <p:sldId id="393" r:id="rId25"/>
    <p:sldId id="394" r:id="rId26"/>
    <p:sldId id="400" r:id="rId27"/>
    <p:sldId id="395" r:id="rId28"/>
    <p:sldId id="396" r:id="rId29"/>
    <p:sldId id="397" r:id="rId30"/>
    <p:sldId id="398" r:id="rId31"/>
    <p:sldId id="354" r:id="rId32"/>
    <p:sldId id="401" r:id="rId33"/>
    <p:sldId id="402" r:id="rId34"/>
    <p:sldId id="403" r:id="rId35"/>
    <p:sldId id="405" r:id="rId36"/>
    <p:sldId id="404" r:id="rId37"/>
    <p:sldId id="406" r:id="rId38"/>
    <p:sldId id="407" r:id="rId39"/>
    <p:sldId id="408" r:id="rId40"/>
    <p:sldId id="409" r:id="rId41"/>
    <p:sldId id="410" r:id="rId42"/>
    <p:sldId id="411" r:id="rId43"/>
    <p:sldId id="412" r:id="rId44"/>
    <p:sldId id="414" r:id="rId45"/>
    <p:sldId id="413" r:id="rId46"/>
    <p:sldId id="415" r:id="rId47"/>
    <p:sldId id="416" r:id="rId48"/>
    <p:sldId id="417" r:id="rId49"/>
    <p:sldId id="418" r:id="rId50"/>
    <p:sldId id="419" r:id="rId51"/>
    <p:sldId id="420" r:id="rId52"/>
    <p:sldId id="421" r:id="rId53"/>
    <p:sldId id="422" r:id="rId54"/>
    <p:sldId id="423" r:id="rId55"/>
    <p:sldId id="425" r:id="rId56"/>
    <p:sldId id="427" r:id="rId57"/>
    <p:sldId id="428"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46" r:id="rId76"/>
    <p:sldId id="355" r:id="rId77"/>
    <p:sldId id="356" r:id="rId78"/>
    <p:sldId id="357" r:id="rId79"/>
    <p:sldId id="358" r:id="rId80"/>
    <p:sldId id="359" r:id="rId81"/>
    <p:sldId id="360" r:id="rId82"/>
    <p:sldId id="361" r:id="rId83"/>
    <p:sldId id="362" r:id="rId84"/>
    <p:sldId id="364" r:id="rId85"/>
    <p:sldId id="363" r:id="rId86"/>
    <p:sldId id="365" r:id="rId87"/>
    <p:sldId id="366" r:id="rId88"/>
    <p:sldId id="370" r:id="rId89"/>
    <p:sldId id="371" r:id="rId90"/>
    <p:sldId id="378" r:id="rId91"/>
    <p:sldId id="372" r:id="rId92"/>
    <p:sldId id="373" r:id="rId93"/>
    <p:sldId id="367" r:id="rId94"/>
    <p:sldId id="368" r:id="rId95"/>
    <p:sldId id="369" r:id="rId96"/>
    <p:sldId id="374" r:id="rId97"/>
    <p:sldId id="376" r:id="rId98"/>
    <p:sldId id="375" r:id="rId99"/>
    <p:sldId id="424" r:id="rId100"/>
    <p:sldId id="377" r:id="rId10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ël PRUVOST" initials="M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AD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RUVOST" userId="8f2a33a4f218d1ba" providerId="LiveId" clId="{811AD0BE-48F3-41ED-A691-D3D31B5710F7}"/>
    <pc:docChg chg="undo redo custSel addSld delSld modSld sldOrd">
      <pc:chgData name="Michael PRUVOST" userId="8f2a33a4f218d1ba" providerId="LiveId" clId="{811AD0BE-48F3-41ED-A691-D3D31B5710F7}" dt="2020-11-07T13:54:01.985" v="7886" actId="1076"/>
      <pc:docMkLst>
        <pc:docMk/>
      </pc:docMkLst>
      <pc:sldChg chg="addSp delSp mod">
        <pc:chgData name="Michael PRUVOST" userId="8f2a33a4f218d1ba" providerId="LiveId" clId="{811AD0BE-48F3-41ED-A691-D3D31B5710F7}" dt="2020-11-07T13:23:31.686" v="7626" actId="22"/>
        <pc:sldMkLst>
          <pc:docMk/>
          <pc:sldMk cId="1119622019" sldId="257"/>
        </pc:sldMkLst>
        <pc:spChg chg="add del">
          <ac:chgData name="Michael PRUVOST" userId="8f2a33a4f218d1ba" providerId="LiveId" clId="{811AD0BE-48F3-41ED-A691-D3D31B5710F7}" dt="2020-11-07T13:23:31.686" v="7626" actId="22"/>
          <ac:spMkLst>
            <pc:docMk/>
            <pc:sldMk cId="1119622019" sldId="257"/>
            <ac:spMk id="8" creationId="{13D9F84B-7AFB-4B0B-9FBE-5319F983C1CD}"/>
          </ac:spMkLst>
        </pc:spChg>
      </pc:sldChg>
      <pc:sldChg chg="modSp add mod">
        <pc:chgData name="Michael PRUVOST" userId="8f2a33a4f218d1ba" providerId="LiveId" clId="{811AD0BE-48F3-41ED-A691-D3D31B5710F7}" dt="2020-10-28T18:22:35.306" v="391" actId="20577"/>
        <pc:sldMkLst>
          <pc:docMk/>
          <pc:sldMk cId="1677130685" sldId="354"/>
        </pc:sldMkLst>
        <pc:spChg chg="mod">
          <ac:chgData name="Michael PRUVOST" userId="8f2a33a4f218d1ba" providerId="LiveId" clId="{811AD0BE-48F3-41ED-A691-D3D31B5710F7}" dt="2020-10-28T18:22:35.306" v="391" actId="20577"/>
          <ac:spMkLst>
            <pc:docMk/>
            <pc:sldMk cId="1677130685" sldId="354"/>
            <ac:spMk id="3" creationId="{A063087D-E9A0-4CAF-8664-4D9DE3575273}"/>
          </ac:spMkLst>
        </pc:spChg>
      </pc:sldChg>
      <pc:sldChg chg="addSp delSp modSp add mod">
        <pc:chgData name="Michael PRUVOST" userId="8f2a33a4f218d1ba" providerId="LiveId" clId="{811AD0BE-48F3-41ED-A691-D3D31B5710F7}" dt="2020-10-28T18:32:24.795" v="892" actId="1076"/>
        <pc:sldMkLst>
          <pc:docMk/>
          <pc:sldMk cId="328845513" sldId="355"/>
        </pc:sldMkLst>
        <pc:spChg chg="mod">
          <ac:chgData name="Michael PRUVOST" userId="8f2a33a4f218d1ba" providerId="LiveId" clId="{811AD0BE-48F3-41ED-A691-D3D31B5710F7}" dt="2020-10-28T18:31:18.284" v="879" actId="1076"/>
          <ac:spMkLst>
            <pc:docMk/>
            <pc:sldMk cId="328845513" sldId="355"/>
            <ac:spMk id="3" creationId="{A063087D-E9A0-4CAF-8664-4D9DE3575273}"/>
          </ac:spMkLst>
        </pc:spChg>
        <pc:spChg chg="add del mod">
          <ac:chgData name="Michael PRUVOST" userId="8f2a33a4f218d1ba" providerId="LiveId" clId="{811AD0BE-48F3-41ED-A691-D3D31B5710F7}" dt="2020-10-28T18:32:21.045" v="891" actId="478"/>
          <ac:spMkLst>
            <pc:docMk/>
            <pc:sldMk cId="328845513" sldId="355"/>
            <ac:spMk id="10" creationId="{5D9E4ED1-A713-4695-B476-E56F9307FA7F}"/>
          </ac:spMkLst>
        </pc:spChg>
        <pc:picChg chg="add mod">
          <ac:chgData name="Michael PRUVOST" userId="8f2a33a4f218d1ba" providerId="LiveId" clId="{811AD0BE-48F3-41ED-A691-D3D31B5710F7}" dt="2020-10-28T18:32:24.795" v="892" actId="1076"/>
          <ac:picMkLst>
            <pc:docMk/>
            <pc:sldMk cId="328845513" sldId="355"/>
            <ac:picMk id="9" creationId="{4D90F796-A7BD-46D8-B0F7-BF897A37DCC3}"/>
          </ac:picMkLst>
        </pc:picChg>
      </pc:sldChg>
      <pc:sldChg chg="addSp delSp modSp add del mod">
        <pc:chgData name="Michael PRUVOST" userId="8f2a33a4f218d1ba" providerId="LiveId" clId="{811AD0BE-48F3-41ED-A691-D3D31B5710F7}" dt="2020-10-28T18:42:48.090" v="911" actId="14100"/>
        <pc:sldMkLst>
          <pc:docMk/>
          <pc:sldMk cId="76976272" sldId="356"/>
        </pc:sldMkLst>
        <pc:spChg chg="del">
          <ac:chgData name="Michael PRUVOST" userId="8f2a33a4f218d1ba" providerId="LiveId" clId="{811AD0BE-48F3-41ED-A691-D3D31B5710F7}" dt="2020-10-28T18:39:26.358" v="906" actId="478"/>
          <ac:spMkLst>
            <pc:docMk/>
            <pc:sldMk cId="76976272" sldId="356"/>
            <ac:spMk id="3" creationId="{A063087D-E9A0-4CAF-8664-4D9DE3575273}"/>
          </ac:spMkLst>
        </pc:spChg>
        <pc:spChg chg="del">
          <ac:chgData name="Michael PRUVOST" userId="8f2a33a4f218d1ba" providerId="LiveId" clId="{811AD0BE-48F3-41ED-A691-D3D31B5710F7}" dt="2020-10-28T18:39:03.169" v="899" actId="478"/>
          <ac:spMkLst>
            <pc:docMk/>
            <pc:sldMk cId="76976272" sldId="356"/>
            <ac:spMk id="4" creationId="{3C41AB41-5ECD-4F3C-964B-C34078D9A3E6}"/>
          </ac:spMkLst>
        </pc:spChg>
        <pc:spChg chg="add del mod">
          <ac:chgData name="Michael PRUVOST" userId="8f2a33a4f218d1ba" providerId="LiveId" clId="{811AD0BE-48F3-41ED-A691-D3D31B5710F7}" dt="2020-10-28T18:39:13.988" v="901" actId="478"/>
          <ac:spMkLst>
            <pc:docMk/>
            <pc:sldMk cId="76976272" sldId="356"/>
            <ac:spMk id="10" creationId="{2AEC77B3-8ABA-48AE-9092-67DAA8073D75}"/>
          </ac:spMkLst>
        </pc:spChg>
        <pc:picChg chg="del mod">
          <ac:chgData name="Michael PRUVOST" userId="8f2a33a4f218d1ba" providerId="LiveId" clId="{811AD0BE-48F3-41ED-A691-D3D31B5710F7}" dt="2020-10-28T18:39:24.617" v="905" actId="478"/>
          <ac:picMkLst>
            <pc:docMk/>
            <pc:sldMk cId="76976272" sldId="356"/>
            <ac:picMk id="9" creationId="{4D90F796-A7BD-46D8-B0F7-BF897A37DCC3}"/>
          </ac:picMkLst>
        </pc:picChg>
        <pc:picChg chg="del mod">
          <ac:chgData name="Michael PRUVOST" userId="8f2a33a4f218d1ba" providerId="LiveId" clId="{811AD0BE-48F3-41ED-A691-D3D31B5710F7}" dt="2020-10-28T18:38:55.176" v="897" actId="478"/>
          <ac:picMkLst>
            <pc:docMk/>
            <pc:sldMk cId="76976272" sldId="356"/>
            <ac:picMk id="2050" creationId="{F251E957-41DB-49C5-BFEE-65C1BB765FBE}"/>
          </ac:picMkLst>
        </pc:picChg>
        <pc:picChg chg="add mod">
          <ac:chgData name="Michael PRUVOST" userId="8f2a33a4f218d1ba" providerId="LiveId" clId="{811AD0BE-48F3-41ED-A691-D3D31B5710F7}" dt="2020-10-28T18:39:20.691" v="903" actId="14100"/>
          <ac:picMkLst>
            <pc:docMk/>
            <pc:sldMk cId="76976272" sldId="356"/>
            <ac:picMk id="3074" creationId="{2936A7AF-563B-45F3-B472-FAA48724EE48}"/>
          </ac:picMkLst>
        </pc:picChg>
        <pc:picChg chg="add del">
          <ac:chgData name="Michael PRUVOST" userId="8f2a33a4f218d1ba" providerId="LiveId" clId="{811AD0BE-48F3-41ED-A691-D3D31B5710F7}" dt="2020-10-28T18:42:29.500" v="908"/>
          <ac:picMkLst>
            <pc:docMk/>
            <pc:sldMk cId="76976272" sldId="356"/>
            <ac:picMk id="3076" creationId="{6A1B4F5A-C6F0-4E38-9B80-FE60F1847408}"/>
          </ac:picMkLst>
        </pc:picChg>
        <pc:picChg chg="add mod">
          <ac:chgData name="Michael PRUVOST" userId="8f2a33a4f218d1ba" providerId="LiveId" clId="{811AD0BE-48F3-41ED-A691-D3D31B5710F7}" dt="2020-10-28T18:42:48.090" v="911" actId="14100"/>
          <ac:picMkLst>
            <pc:docMk/>
            <pc:sldMk cId="76976272" sldId="356"/>
            <ac:picMk id="3078" creationId="{1A6ECBCB-DC20-433E-A983-1AB76F8DFE92}"/>
          </ac:picMkLst>
        </pc:picChg>
      </pc:sldChg>
      <pc:sldChg chg="addSp delSp modSp add mod">
        <pc:chgData name="Michael PRUVOST" userId="8f2a33a4f218d1ba" providerId="LiveId" clId="{811AD0BE-48F3-41ED-A691-D3D31B5710F7}" dt="2020-10-28T19:45:11.342" v="1329" actId="5793"/>
        <pc:sldMkLst>
          <pc:docMk/>
          <pc:sldMk cId="1075255220" sldId="357"/>
        </pc:sldMkLst>
        <pc:spChg chg="add mod">
          <ac:chgData name="Michael PRUVOST" userId="8f2a33a4f218d1ba" providerId="LiveId" clId="{811AD0BE-48F3-41ED-A691-D3D31B5710F7}" dt="2020-10-28T19:45:11.342" v="1329" actId="5793"/>
          <ac:spMkLst>
            <pc:docMk/>
            <pc:sldMk cId="1075255220" sldId="357"/>
            <ac:spMk id="3" creationId="{E4470731-94F9-4A6A-A820-2D2A45B6649E}"/>
          </ac:spMkLst>
        </pc:spChg>
        <pc:picChg chg="del">
          <ac:chgData name="Michael PRUVOST" userId="8f2a33a4f218d1ba" providerId="LiveId" clId="{811AD0BE-48F3-41ED-A691-D3D31B5710F7}" dt="2020-10-28T19:40:44.152" v="915" actId="478"/>
          <ac:picMkLst>
            <pc:docMk/>
            <pc:sldMk cId="1075255220" sldId="357"/>
            <ac:picMk id="3078" creationId="{1A6ECBCB-DC20-433E-A983-1AB76F8DFE92}"/>
          </ac:picMkLst>
        </pc:picChg>
      </pc:sldChg>
      <pc:sldChg chg="modSp add mod">
        <pc:chgData name="Michael PRUVOST" userId="8f2a33a4f218d1ba" providerId="LiveId" clId="{811AD0BE-48F3-41ED-A691-D3D31B5710F7}" dt="2020-10-28T19:50:21.370" v="1793" actId="113"/>
        <pc:sldMkLst>
          <pc:docMk/>
          <pc:sldMk cId="858734384" sldId="358"/>
        </pc:sldMkLst>
        <pc:spChg chg="mod">
          <ac:chgData name="Michael PRUVOST" userId="8f2a33a4f218d1ba" providerId="LiveId" clId="{811AD0BE-48F3-41ED-A691-D3D31B5710F7}" dt="2020-10-28T19:50:21.370" v="1793" actId="113"/>
          <ac:spMkLst>
            <pc:docMk/>
            <pc:sldMk cId="858734384" sldId="358"/>
            <ac:spMk id="3" creationId="{E4470731-94F9-4A6A-A820-2D2A45B6649E}"/>
          </ac:spMkLst>
        </pc:spChg>
      </pc:sldChg>
      <pc:sldChg chg="add del">
        <pc:chgData name="Michael PRUVOST" userId="8f2a33a4f218d1ba" providerId="LiveId" clId="{811AD0BE-48F3-41ED-A691-D3D31B5710F7}" dt="2020-10-28T19:45:25.773" v="1330" actId="47"/>
        <pc:sldMkLst>
          <pc:docMk/>
          <pc:sldMk cId="3854380900" sldId="358"/>
        </pc:sldMkLst>
      </pc:sldChg>
      <pc:sldChg chg="add del">
        <pc:chgData name="Michael PRUVOST" userId="8f2a33a4f218d1ba" providerId="LiveId" clId="{811AD0BE-48F3-41ED-A691-D3D31B5710F7}" dt="2020-10-28T19:45:27.276" v="1331" actId="47"/>
        <pc:sldMkLst>
          <pc:docMk/>
          <pc:sldMk cId="2584239132" sldId="359"/>
        </pc:sldMkLst>
      </pc:sldChg>
      <pc:sldChg chg="modSp add mod">
        <pc:chgData name="Michael PRUVOST" userId="8f2a33a4f218d1ba" providerId="LiveId" clId="{811AD0BE-48F3-41ED-A691-D3D31B5710F7}" dt="2020-10-28T19:54:56.876" v="2075" actId="1076"/>
        <pc:sldMkLst>
          <pc:docMk/>
          <pc:sldMk cId="3300973904" sldId="359"/>
        </pc:sldMkLst>
        <pc:spChg chg="mod">
          <ac:chgData name="Michael PRUVOST" userId="8f2a33a4f218d1ba" providerId="LiveId" clId="{811AD0BE-48F3-41ED-A691-D3D31B5710F7}" dt="2020-10-28T19:54:56.876" v="2075" actId="1076"/>
          <ac:spMkLst>
            <pc:docMk/>
            <pc:sldMk cId="3300973904" sldId="359"/>
            <ac:spMk id="3" creationId="{E4470731-94F9-4A6A-A820-2D2A45B6649E}"/>
          </ac:spMkLst>
        </pc:spChg>
      </pc:sldChg>
      <pc:sldChg chg="addSp modSp add mod">
        <pc:chgData name="Michael PRUVOST" userId="8f2a33a4f218d1ba" providerId="LiveId" clId="{811AD0BE-48F3-41ED-A691-D3D31B5710F7}" dt="2020-10-28T20:03:00.353" v="2534" actId="2062"/>
        <pc:sldMkLst>
          <pc:docMk/>
          <pc:sldMk cId="3666755657" sldId="360"/>
        </pc:sldMkLst>
        <pc:spChg chg="mod">
          <ac:chgData name="Michael PRUVOST" userId="8f2a33a4f218d1ba" providerId="LiveId" clId="{811AD0BE-48F3-41ED-A691-D3D31B5710F7}" dt="2020-10-28T19:56:45.908" v="2139" actId="1076"/>
          <ac:spMkLst>
            <pc:docMk/>
            <pc:sldMk cId="3666755657" sldId="360"/>
            <ac:spMk id="3" creationId="{E4470731-94F9-4A6A-A820-2D2A45B6649E}"/>
          </ac:spMkLst>
        </pc:spChg>
        <pc:graphicFrameChg chg="add mod modGraphic">
          <ac:chgData name="Michael PRUVOST" userId="8f2a33a4f218d1ba" providerId="LiveId" clId="{811AD0BE-48F3-41ED-A691-D3D31B5710F7}" dt="2020-10-28T20:03:00.353" v="2534" actId="2062"/>
          <ac:graphicFrameMkLst>
            <pc:docMk/>
            <pc:sldMk cId="3666755657" sldId="360"/>
            <ac:graphicFrameMk id="4" creationId="{2F5A730C-C00A-4852-B005-5A6D4EAE3C1B}"/>
          </ac:graphicFrameMkLst>
        </pc:graphicFrameChg>
      </pc:sldChg>
      <pc:sldChg chg="delSp modSp add mod">
        <pc:chgData name="Michael PRUVOST" userId="8f2a33a4f218d1ba" providerId="LiveId" clId="{811AD0BE-48F3-41ED-A691-D3D31B5710F7}" dt="2020-10-28T20:09:09.006" v="3026" actId="403"/>
        <pc:sldMkLst>
          <pc:docMk/>
          <pc:sldMk cId="2606182055" sldId="361"/>
        </pc:sldMkLst>
        <pc:spChg chg="del">
          <ac:chgData name="Michael PRUVOST" userId="8f2a33a4f218d1ba" providerId="LiveId" clId="{811AD0BE-48F3-41ED-A691-D3D31B5710F7}" dt="2020-10-28T20:03:19.318" v="2536" actId="478"/>
          <ac:spMkLst>
            <pc:docMk/>
            <pc:sldMk cId="2606182055" sldId="361"/>
            <ac:spMk id="3" creationId="{E4470731-94F9-4A6A-A820-2D2A45B6649E}"/>
          </ac:spMkLst>
        </pc:spChg>
        <pc:graphicFrameChg chg="mod modGraphic">
          <ac:chgData name="Michael PRUVOST" userId="8f2a33a4f218d1ba" providerId="LiveId" clId="{811AD0BE-48F3-41ED-A691-D3D31B5710F7}" dt="2020-10-28T20:09:09.006" v="3026" actId="403"/>
          <ac:graphicFrameMkLst>
            <pc:docMk/>
            <pc:sldMk cId="2606182055" sldId="361"/>
            <ac:graphicFrameMk id="4" creationId="{2F5A730C-C00A-4852-B005-5A6D4EAE3C1B}"/>
          </ac:graphicFrameMkLst>
        </pc:graphicFrameChg>
      </pc:sldChg>
      <pc:sldChg chg="modSp add mod">
        <pc:chgData name="Michael PRUVOST" userId="8f2a33a4f218d1ba" providerId="LiveId" clId="{811AD0BE-48F3-41ED-A691-D3D31B5710F7}" dt="2020-10-28T20:13:25.482" v="3357" actId="20577"/>
        <pc:sldMkLst>
          <pc:docMk/>
          <pc:sldMk cId="4143568878" sldId="362"/>
        </pc:sldMkLst>
        <pc:graphicFrameChg chg="modGraphic">
          <ac:chgData name="Michael PRUVOST" userId="8f2a33a4f218d1ba" providerId="LiveId" clId="{811AD0BE-48F3-41ED-A691-D3D31B5710F7}" dt="2020-10-28T20:13:25.482" v="3357" actId="20577"/>
          <ac:graphicFrameMkLst>
            <pc:docMk/>
            <pc:sldMk cId="4143568878" sldId="362"/>
            <ac:graphicFrameMk id="4" creationId="{2F5A730C-C00A-4852-B005-5A6D4EAE3C1B}"/>
          </ac:graphicFrameMkLst>
        </pc:graphicFrameChg>
      </pc:sldChg>
      <pc:sldChg chg="modSp add mod">
        <pc:chgData name="Michael PRUVOST" userId="8f2a33a4f218d1ba" providerId="LiveId" clId="{811AD0BE-48F3-41ED-A691-D3D31B5710F7}" dt="2020-11-03T19:41:10.192" v="4467" actId="20577"/>
        <pc:sldMkLst>
          <pc:docMk/>
          <pc:sldMk cId="3640292371" sldId="363"/>
        </pc:sldMkLst>
        <pc:graphicFrameChg chg="modGraphic">
          <ac:chgData name="Michael PRUVOST" userId="8f2a33a4f218d1ba" providerId="LiveId" clId="{811AD0BE-48F3-41ED-A691-D3D31B5710F7}" dt="2020-11-03T19:41:10.192" v="4467" actId="20577"/>
          <ac:graphicFrameMkLst>
            <pc:docMk/>
            <pc:sldMk cId="3640292371" sldId="363"/>
            <ac:graphicFrameMk id="4" creationId="{2F5A730C-C00A-4852-B005-5A6D4EAE3C1B}"/>
          </ac:graphicFrameMkLst>
        </pc:graphicFrameChg>
      </pc:sldChg>
      <pc:sldChg chg="add ord">
        <pc:chgData name="Michael PRUVOST" userId="8f2a33a4f218d1ba" providerId="LiveId" clId="{811AD0BE-48F3-41ED-A691-D3D31B5710F7}" dt="2020-11-03T19:38:28.207" v="4141"/>
        <pc:sldMkLst>
          <pc:docMk/>
          <pc:sldMk cId="3661348019" sldId="364"/>
        </pc:sldMkLst>
      </pc:sldChg>
      <pc:sldChg chg="modSp add mod">
        <pc:chgData name="Michael PRUVOST" userId="8f2a33a4f218d1ba" providerId="LiveId" clId="{811AD0BE-48F3-41ED-A691-D3D31B5710F7}" dt="2020-11-07T13:29:53.811" v="7693" actId="14100"/>
        <pc:sldMkLst>
          <pc:docMk/>
          <pc:sldMk cId="4273359771" sldId="365"/>
        </pc:sldMkLst>
        <pc:graphicFrameChg chg="mod modGraphic">
          <ac:chgData name="Michael PRUVOST" userId="8f2a33a4f218d1ba" providerId="LiveId" clId="{811AD0BE-48F3-41ED-A691-D3D31B5710F7}" dt="2020-11-07T13:29:53.811" v="7693" actId="14100"/>
          <ac:graphicFrameMkLst>
            <pc:docMk/>
            <pc:sldMk cId="4273359771" sldId="365"/>
            <ac:graphicFrameMk id="4" creationId="{2F5A730C-C00A-4852-B005-5A6D4EAE3C1B}"/>
          </ac:graphicFrameMkLst>
        </pc:graphicFrameChg>
      </pc:sldChg>
      <pc:sldChg chg="addSp delSp modSp add mod">
        <pc:chgData name="Michael PRUVOST" userId="8f2a33a4f218d1ba" providerId="LiveId" clId="{811AD0BE-48F3-41ED-A691-D3D31B5710F7}" dt="2020-11-07T13:07:09.111" v="7202" actId="1076"/>
        <pc:sldMkLst>
          <pc:docMk/>
          <pc:sldMk cId="4022276567" sldId="366"/>
        </pc:sldMkLst>
        <pc:spChg chg="add mod">
          <ac:chgData name="Michael PRUVOST" userId="8f2a33a4f218d1ba" providerId="LiveId" clId="{811AD0BE-48F3-41ED-A691-D3D31B5710F7}" dt="2020-11-07T13:07:09.111" v="7202" actId="1076"/>
          <ac:spMkLst>
            <pc:docMk/>
            <pc:sldMk cId="4022276567" sldId="366"/>
            <ac:spMk id="3" creationId="{52B318DB-48C1-4679-B0B5-1A83B4413419}"/>
          </ac:spMkLst>
        </pc:spChg>
        <pc:graphicFrameChg chg="del">
          <ac:chgData name="Michael PRUVOST" userId="8f2a33a4f218d1ba" providerId="LiveId" clId="{811AD0BE-48F3-41ED-A691-D3D31B5710F7}" dt="2020-11-03T19:47:20.159" v="4830" actId="478"/>
          <ac:graphicFrameMkLst>
            <pc:docMk/>
            <pc:sldMk cId="4022276567" sldId="366"/>
            <ac:graphicFrameMk id="4" creationId="{2F5A730C-C00A-4852-B005-5A6D4EAE3C1B}"/>
          </ac:graphicFrameMkLst>
        </pc:graphicFrameChg>
      </pc:sldChg>
      <pc:sldChg chg="addSp delSp modSp add mod">
        <pc:chgData name="Michael PRUVOST" userId="8f2a33a4f218d1ba" providerId="LiveId" clId="{811AD0BE-48F3-41ED-A691-D3D31B5710F7}" dt="2020-11-07T13:05:26.943" v="7187" actId="20577"/>
        <pc:sldMkLst>
          <pc:docMk/>
          <pc:sldMk cId="225556247" sldId="367"/>
        </pc:sldMkLst>
        <pc:spChg chg="mod">
          <ac:chgData name="Michael PRUVOST" userId="8f2a33a4f218d1ba" providerId="LiveId" clId="{811AD0BE-48F3-41ED-A691-D3D31B5710F7}" dt="2020-11-07T13:05:26.943" v="7187" actId="20577"/>
          <ac:spMkLst>
            <pc:docMk/>
            <pc:sldMk cId="225556247" sldId="367"/>
            <ac:spMk id="3" creationId="{52B318DB-48C1-4679-B0B5-1A83B4413419}"/>
          </ac:spMkLst>
        </pc:spChg>
        <pc:spChg chg="add mod">
          <ac:chgData name="Michael PRUVOST" userId="8f2a33a4f218d1ba" providerId="LiveId" clId="{811AD0BE-48F3-41ED-A691-D3D31B5710F7}" dt="2020-11-03T19:59:18.996" v="5752" actId="11"/>
          <ac:spMkLst>
            <pc:docMk/>
            <pc:sldMk cId="225556247" sldId="367"/>
            <ac:spMk id="4" creationId="{8AC114D4-9E79-4C76-A20A-B295BE12C3E9}"/>
          </ac:spMkLst>
        </pc:spChg>
        <pc:picChg chg="add mod">
          <ac:chgData name="Michael PRUVOST" userId="8f2a33a4f218d1ba" providerId="LiveId" clId="{811AD0BE-48F3-41ED-A691-D3D31B5710F7}" dt="2020-11-03T19:58:14.506" v="5750" actId="167"/>
          <ac:picMkLst>
            <pc:docMk/>
            <pc:sldMk cId="225556247" sldId="367"/>
            <ac:picMk id="1026" creationId="{D1C7FEC5-1034-4BD1-84CA-A247C15FCF54}"/>
          </ac:picMkLst>
        </pc:picChg>
        <pc:picChg chg="del">
          <ac:chgData name="Michael PRUVOST" userId="8f2a33a4f218d1ba" providerId="LiveId" clId="{811AD0BE-48F3-41ED-A691-D3D31B5710F7}" dt="2020-11-03T19:55:52.244" v="5689" actId="478"/>
          <ac:picMkLst>
            <pc:docMk/>
            <pc:sldMk cId="225556247" sldId="367"/>
            <ac:picMk id="3074" creationId="{2936A7AF-563B-45F3-B472-FAA48724EE48}"/>
          </ac:picMkLst>
        </pc:picChg>
      </pc:sldChg>
      <pc:sldChg chg="addSp delSp modSp add mod">
        <pc:chgData name="Michael PRUVOST" userId="8f2a33a4f218d1ba" providerId="LiveId" clId="{811AD0BE-48F3-41ED-A691-D3D31B5710F7}" dt="2020-11-07T13:05:16.108" v="7181" actId="14100"/>
        <pc:sldMkLst>
          <pc:docMk/>
          <pc:sldMk cId="2124646522" sldId="368"/>
        </pc:sldMkLst>
        <pc:spChg chg="mod">
          <ac:chgData name="Michael PRUVOST" userId="8f2a33a4f218d1ba" providerId="LiveId" clId="{811AD0BE-48F3-41ED-A691-D3D31B5710F7}" dt="2020-11-07T13:05:16.108" v="7181" actId="14100"/>
          <ac:spMkLst>
            <pc:docMk/>
            <pc:sldMk cId="2124646522" sldId="368"/>
            <ac:spMk id="3" creationId="{52B318DB-48C1-4679-B0B5-1A83B4413419}"/>
          </ac:spMkLst>
        </pc:spChg>
        <pc:picChg chg="del">
          <ac:chgData name="Michael PRUVOST" userId="8f2a33a4f218d1ba" providerId="LiveId" clId="{811AD0BE-48F3-41ED-A691-D3D31B5710F7}" dt="2020-11-03T20:08:00.338" v="6414" actId="478"/>
          <ac:picMkLst>
            <pc:docMk/>
            <pc:sldMk cId="2124646522" sldId="368"/>
            <ac:picMk id="1026" creationId="{D1C7FEC5-1034-4BD1-84CA-A247C15FCF54}"/>
          </ac:picMkLst>
        </pc:picChg>
        <pc:picChg chg="add mod">
          <ac:chgData name="Michael PRUVOST" userId="8f2a33a4f218d1ba" providerId="LiveId" clId="{811AD0BE-48F3-41ED-A691-D3D31B5710F7}" dt="2020-11-03T20:08:20.163" v="6419" actId="167"/>
          <ac:picMkLst>
            <pc:docMk/>
            <pc:sldMk cId="2124646522" sldId="368"/>
            <ac:picMk id="2050" creationId="{3D5CE9FA-22E5-4976-8D58-A84CDD3974F9}"/>
          </ac:picMkLst>
        </pc:picChg>
      </pc:sldChg>
      <pc:sldChg chg="addSp delSp modSp add mod">
        <pc:chgData name="Michael PRUVOST" userId="8f2a33a4f218d1ba" providerId="LiveId" clId="{811AD0BE-48F3-41ED-A691-D3D31B5710F7}" dt="2020-11-07T13:37:33.253" v="7725" actId="14100"/>
        <pc:sldMkLst>
          <pc:docMk/>
          <pc:sldMk cId="2102364648" sldId="369"/>
        </pc:sldMkLst>
        <pc:spChg chg="mod">
          <ac:chgData name="Michael PRUVOST" userId="8f2a33a4f218d1ba" providerId="LiveId" clId="{811AD0BE-48F3-41ED-A691-D3D31B5710F7}" dt="2020-11-04T11:37:18.232" v="7067" actId="20577"/>
          <ac:spMkLst>
            <pc:docMk/>
            <pc:sldMk cId="2102364648" sldId="369"/>
            <ac:spMk id="3" creationId="{52B318DB-48C1-4679-B0B5-1A83B4413419}"/>
          </ac:spMkLst>
        </pc:spChg>
        <pc:spChg chg="add mod">
          <ac:chgData name="Michael PRUVOST" userId="8f2a33a4f218d1ba" providerId="LiveId" clId="{811AD0BE-48F3-41ED-A691-D3D31B5710F7}" dt="2020-11-07T13:09:56.456" v="7560" actId="20577"/>
          <ac:spMkLst>
            <pc:docMk/>
            <pc:sldMk cId="2102364648" sldId="369"/>
            <ac:spMk id="10" creationId="{6203DF5A-E4DA-4C02-93C9-ECC59624B78C}"/>
          </ac:spMkLst>
        </pc:spChg>
        <pc:picChg chg="del">
          <ac:chgData name="Michael PRUVOST" userId="8f2a33a4f218d1ba" providerId="LiveId" clId="{811AD0BE-48F3-41ED-A691-D3D31B5710F7}" dt="2020-11-07T13:35:52.013" v="7720" actId="478"/>
          <ac:picMkLst>
            <pc:docMk/>
            <pc:sldMk cId="2102364648" sldId="369"/>
            <ac:picMk id="2050" creationId="{3D5CE9FA-22E5-4976-8D58-A84CDD3974F9}"/>
          </ac:picMkLst>
        </pc:picChg>
        <pc:picChg chg="add mod">
          <ac:chgData name="Michael PRUVOST" userId="8f2a33a4f218d1ba" providerId="LiveId" clId="{811AD0BE-48F3-41ED-A691-D3D31B5710F7}" dt="2020-11-07T13:37:33.253" v="7725" actId="14100"/>
          <ac:picMkLst>
            <pc:docMk/>
            <pc:sldMk cId="2102364648" sldId="369"/>
            <ac:picMk id="4098" creationId="{C09A6410-C6B7-4583-BD26-D8AE5864904B}"/>
          </ac:picMkLst>
        </pc:picChg>
      </pc:sldChg>
      <pc:sldChg chg="modSp add mod">
        <pc:chgData name="Michael PRUVOST" userId="8f2a33a4f218d1ba" providerId="LiveId" clId="{811AD0BE-48F3-41ED-A691-D3D31B5710F7}" dt="2020-11-07T13:29:30.308" v="7692" actId="6549"/>
        <pc:sldMkLst>
          <pc:docMk/>
          <pc:sldMk cId="2573545396" sldId="370"/>
        </pc:sldMkLst>
        <pc:spChg chg="mod">
          <ac:chgData name="Michael PRUVOST" userId="8f2a33a4f218d1ba" providerId="LiveId" clId="{811AD0BE-48F3-41ED-A691-D3D31B5710F7}" dt="2020-11-07T13:29:30.308" v="7692" actId="6549"/>
          <ac:spMkLst>
            <pc:docMk/>
            <pc:sldMk cId="2573545396" sldId="370"/>
            <ac:spMk id="3" creationId="{52B318DB-48C1-4679-B0B5-1A83B4413419}"/>
          </ac:spMkLst>
        </pc:spChg>
      </pc:sldChg>
      <pc:sldChg chg="addSp delSp modSp add mod ord">
        <pc:chgData name="Michael PRUVOST" userId="8f2a33a4f218d1ba" providerId="LiveId" clId="{811AD0BE-48F3-41ED-A691-D3D31B5710F7}" dt="2020-11-07T13:30:23.523" v="7694" actId="11"/>
        <pc:sldMkLst>
          <pc:docMk/>
          <pc:sldMk cId="3478514719" sldId="371"/>
        </pc:sldMkLst>
        <pc:spChg chg="mod">
          <ac:chgData name="Michael PRUVOST" userId="8f2a33a4f218d1ba" providerId="LiveId" clId="{811AD0BE-48F3-41ED-A691-D3D31B5710F7}" dt="2020-11-07T13:30:23.523" v="7694" actId="11"/>
          <ac:spMkLst>
            <pc:docMk/>
            <pc:sldMk cId="3478514719" sldId="371"/>
            <ac:spMk id="4" creationId="{8AC114D4-9E79-4C76-A20A-B295BE12C3E9}"/>
          </ac:spMkLst>
        </pc:spChg>
        <pc:spChg chg="del">
          <ac:chgData name="Michael PRUVOST" userId="8f2a33a4f218d1ba" providerId="LiveId" clId="{811AD0BE-48F3-41ED-A691-D3D31B5710F7}" dt="2020-11-07T13:15:11.533" v="7617" actId="478"/>
          <ac:spMkLst>
            <pc:docMk/>
            <pc:sldMk cId="3478514719" sldId="371"/>
            <ac:spMk id="10" creationId="{6203DF5A-E4DA-4C02-93C9-ECC59624B78C}"/>
          </ac:spMkLst>
        </pc:spChg>
        <pc:picChg chg="add mod">
          <ac:chgData name="Michael PRUVOST" userId="8f2a33a4f218d1ba" providerId="LiveId" clId="{811AD0BE-48F3-41ED-A691-D3D31B5710F7}" dt="2020-11-07T13:14:23.118" v="7577" actId="167"/>
          <ac:picMkLst>
            <pc:docMk/>
            <pc:sldMk cId="3478514719" sldId="371"/>
            <ac:picMk id="1026" creationId="{1A29B8BF-8A8E-4810-8AF8-A66F49C630ED}"/>
          </ac:picMkLst>
        </pc:picChg>
        <pc:picChg chg="add mod">
          <ac:chgData name="Michael PRUVOST" userId="8f2a33a4f218d1ba" providerId="LiveId" clId="{811AD0BE-48F3-41ED-A691-D3D31B5710F7}" dt="2020-11-07T13:23:41.982" v="7628" actId="1076"/>
          <ac:picMkLst>
            <pc:docMk/>
            <pc:sldMk cId="3478514719" sldId="371"/>
            <ac:picMk id="1028" creationId="{393EB2A2-5814-45D7-8937-67FE4EF1511F}"/>
          </ac:picMkLst>
        </pc:picChg>
        <pc:picChg chg="del">
          <ac:chgData name="Michael PRUVOST" userId="8f2a33a4f218d1ba" providerId="LiveId" clId="{811AD0BE-48F3-41ED-A691-D3D31B5710F7}" dt="2020-11-07T13:10:33.186" v="7562" actId="478"/>
          <ac:picMkLst>
            <pc:docMk/>
            <pc:sldMk cId="3478514719" sldId="371"/>
            <ac:picMk id="2050" creationId="{3D5CE9FA-22E5-4976-8D58-A84CDD3974F9}"/>
          </ac:picMkLst>
        </pc:picChg>
      </pc:sldChg>
      <pc:sldChg chg="addSp delSp modSp add mod ord">
        <pc:chgData name="Michael PRUVOST" userId="8f2a33a4f218d1ba" providerId="LiveId" clId="{811AD0BE-48F3-41ED-A691-D3D31B5710F7}" dt="2020-11-07T13:33:48.501" v="7715"/>
        <pc:sldMkLst>
          <pc:docMk/>
          <pc:sldMk cId="3891324049" sldId="372"/>
        </pc:sldMkLst>
        <pc:spChg chg="mod">
          <ac:chgData name="Michael PRUVOST" userId="8f2a33a4f218d1ba" providerId="LiveId" clId="{811AD0BE-48F3-41ED-A691-D3D31B5710F7}" dt="2020-11-07T13:28:07.830" v="7682" actId="11"/>
          <ac:spMkLst>
            <pc:docMk/>
            <pc:sldMk cId="3891324049" sldId="372"/>
            <ac:spMk id="4" creationId="{8AC114D4-9E79-4C76-A20A-B295BE12C3E9}"/>
          </ac:spMkLst>
        </pc:spChg>
        <pc:spChg chg="add mod">
          <ac:chgData name="Michael PRUVOST" userId="8f2a33a4f218d1ba" providerId="LiveId" clId="{811AD0BE-48F3-41ED-A691-D3D31B5710F7}" dt="2020-11-07T13:27:35.323" v="7681" actId="20577"/>
          <ac:spMkLst>
            <pc:docMk/>
            <pc:sldMk cId="3891324049" sldId="372"/>
            <ac:spMk id="11" creationId="{6DA31106-DDBC-488A-83A6-83DD4B8F6555}"/>
          </ac:spMkLst>
        </pc:spChg>
        <pc:spChg chg="add del mod">
          <ac:chgData name="Michael PRUVOST" userId="8f2a33a4f218d1ba" providerId="LiveId" clId="{811AD0BE-48F3-41ED-A691-D3D31B5710F7}" dt="2020-11-07T13:26:47.469" v="7670" actId="478"/>
          <ac:spMkLst>
            <pc:docMk/>
            <pc:sldMk cId="3891324049" sldId="372"/>
            <ac:spMk id="12" creationId="{7548ED98-693F-4234-9F34-D3B5818708E1}"/>
          </ac:spMkLst>
        </pc:spChg>
        <pc:picChg chg="add mod">
          <ac:chgData name="Michael PRUVOST" userId="8f2a33a4f218d1ba" providerId="LiveId" clId="{811AD0BE-48F3-41ED-A691-D3D31B5710F7}" dt="2020-11-07T13:26:43.415" v="7669" actId="14100"/>
          <ac:picMkLst>
            <pc:docMk/>
            <pc:sldMk cId="3891324049" sldId="372"/>
            <ac:picMk id="10" creationId="{7EE727D4-D045-4B4E-81A0-9E0619191ABD}"/>
          </ac:picMkLst>
        </pc:picChg>
        <pc:picChg chg="del">
          <ac:chgData name="Michael PRUVOST" userId="8f2a33a4f218d1ba" providerId="LiveId" clId="{811AD0BE-48F3-41ED-A691-D3D31B5710F7}" dt="2020-11-07T13:26:15.824" v="7665" actId="478"/>
          <ac:picMkLst>
            <pc:docMk/>
            <pc:sldMk cId="3891324049" sldId="372"/>
            <ac:picMk id="1026" creationId="{1A29B8BF-8A8E-4810-8AF8-A66F49C630ED}"/>
          </ac:picMkLst>
        </pc:picChg>
        <pc:picChg chg="del mod">
          <ac:chgData name="Michael PRUVOST" userId="8f2a33a4f218d1ba" providerId="LiveId" clId="{811AD0BE-48F3-41ED-A691-D3D31B5710F7}" dt="2020-11-07T13:23:48.096" v="7631" actId="478"/>
          <ac:picMkLst>
            <pc:docMk/>
            <pc:sldMk cId="3891324049" sldId="372"/>
            <ac:picMk id="1028" creationId="{393EB2A2-5814-45D7-8937-67FE4EF1511F}"/>
          </ac:picMkLst>
        </pc:picChg>
      </pc:sldChg>
      <pc:sldChg chg="addSp delSp modSp add mod ord">
        <pc:chgData name="Michael PRUVOST" userId="8f2a33a4f218d1ba" providerId="LiveId" clId="{811AD0BE-48F3-41ED-A691-D3D31B5710F7}" dt="2020-11-07T13:34:10.621" v="7717" actId="20577"/>
        <pc:sldMkLst>
          <pc:docMk/>
          <pc:sldMk cId="3077606219" sldId="373"/>
        </pc:sldMkLst>
        <pc:spChg chg="mod">
          <ac:chgData name="Michael PRUVOST" userId="8f2a33a4f218d1ba" providerId="LiveId" clId="{811AD0BE-48F3-41ED-A691-D3D31B5710F7}" dt="2020-11-07T13:34:10.621" v="7717" actId="20577"/>
          <ac:spMkLst>
            <pc:docMk/>
            <pc:sldMk cId="3077606219" sldId="373"/>
            <ac:spMk id="11" creationId="{6DA31106-DDBC-488A-83A6-83DD4B8F6555}"/>
          </ac:spMkLst>
        </pc:spChg>
        <pc:picChg chg="del">
          <ac:chgData name="Michael PRUVOST" userId="8f2a33a4f218d1ba" providerId="LiveId" clId="{811AD0BE-48F3-41ED-A691-D3D31B5710F7}" dt="2020-11-07T13:28:14.266" v="7684" actId="478"/>
          <ac:picMkLst>
            <pc:docMk/>
            <pc:sldMk cId="3077606219" sldId="373"/>
            <ac:picMk id="10" creationId="{7EE727D4-D045-4B4E-81A0-9E0619191ABD}"/>
          </ac:picMkLst>
        </pc:picChg>
        <pc:picChg chg="add mod">
          <ac:chgData name="Michael PRUVOST" userId="8f2a33a4f218d1ba" providerId="LiveId" clId="{811AD0BE-48F3-41ED-A691-D3D31B5710F7}" dt="2020-11-07T13:32:35.017" v="7711" actId="14100"/>
          <ac:picMkLst>
            <pc:docMk/>
            <pc:sldMk cId="3077606219" sldId="373"/>
            <ac:picMk id="2050" creationId="{94B9F281-5B34-452E-ABAA-BE3F60FE3E0E}"/>
          </ac:picMkLst>
        </pc:picChg>
      </pc:sldChg>
      <pc:sldChg chg="addSp delSp modSp add mod modAnim">
        <pc:chgData name="Michael PRUVOST" userId="8f2a33a4f218d1ba" providerId="LiveId" clId="{811AD0BE-48F3-41ED-A691-D3D31B5710F7}" dt="2020-11-07T13:46:54.680" v="7785" actId="1076"/>
        <pc:sldMkLst>
          <pc:docMk/>
          <pc:sldMk cId="2748996333" sldId="374"/>
        </pc:sldMkLst>
        <pc:spChg chg="add del mod">
          <ac:chgData name="Michael PRUVOST" userId="8f2a33a4f218d1ba" providerId="LiveId" clId="{811AD0BE-48F3-41ED-A691-D3D31B5710F7}" dt="2020-11-07T13:46:54.680" v="7785" actId="1076"/>
          <ac:spMkLst>
            <pc:docMk/>
            <pc:sldMk cId="2748996333" sldId="374"/>
            <ac:spMk id="10" creationId="{6203DF5A-E4DA-4C02-93C9-ECC59624B78C}"/>
          </ac:spMkLst>
        </pc:spChg>
        <pc:spChg chg="add mod">
          <ac:chgData name="Michael PRUVOST" userId="8f2a33a4f218d1ba" providerId="LiveId" clId="{811AD0BE-48F3-41ED-A691-D3D31B5710F7}" dt="2020-11-07T13:41:25.075" v="7757" actId="571"/>
          <ac:spMkLst>
            <pc:docMk/>
            <pc:sldMk cId="2748996333" sldId="374"/>
            <ac:spMk id="11" creationId="{5C6565BA-04F7-4B98-874E-C9B44706523D}"/>
          </ac:spMkLst>
        </pc:spChg>
        <pc:picChg chg="add mod">
          <ac:chgData name="Michael PRUVOST" userId="8f2a33a4f218d1ba" providerId="LiveId" clId="{811AD0BE-48F3-41ED-A691-D3D31B5710F7}" dt="2020-11-07T13:41:25.075" v="7757" actId="571"/>
          <ac:picMkLst>
            <pc:docMk/>
            <pc:sldMk cId="2748996333" sldId="374"/>
            <ac:picMk id="12" creationId="{BDEC462E-32C4-4EAC-A7B0-01097744FD3C}"/>
          </ac:picMkLst>
        </pc:picChg>
        <pc:picChg chg="del">
          <ac:chgData name="Michael PRUVOST" userId="8f2a33a4f218d1ba" providerId="LiveId" clId="{811AD0BE-48F3-41ED-A691-D3D31B5710F7}" dt="2020-11-07T13:40:37.903" v="7749" actId="478"/>
          <ac:picMkLst>
            <pc:docMk/>
            <pc:sldMk cId="2748996333" sldId="374"/>
            <ac:picMk id="2050" creationId="{3D5CE9FA-22E5-4976-8D58-A84CDD3974F9}"/>
          </ac:picMkLst>
        </pc:picChg>
        <pc:picChg chg="add del mod">
          <ac:chgData name="Michael PRUVOST" userId="8f2a33a4f218d1ba" providerId="LiveId" clId="{811AD0BE-48F3-41ED-A691-D3D31B5710F7}" dt="2020-11-07T13:43:09.006" v="7762" actId="478"/>
          <ac:picMkLst>
            <pc:docMk/>
            <pc:sldMk cId="2748996333" sldId="374"/>
            <ac:picMk id="5122" creationId="{63078E1B-FFE6-4D56-B4CC-2B26F6F3243C}"/>
          </ac:picMkLst>
        </pc:picChg>
        <pc:picChg chg="add mod">
          <ac:chgData name="Michael PRUVOST" userId="8f2a33a4f218d1ba" providerId="LiveId" clId="{811AD0BE-48F3-41ED-A691-D3D31B5710F7}" dt="2020-11-07T13:43:28.724" v="7770" actId="1076"/>
          <ac:picMkLst>
            <pc:docMk/>
            <pc:sldMk cId="2748996333" sldId="374"/>
            <ac:picMk id="5124" creationId="{3E2E01B0-BC88-4EE6-AAB8-1FBA68342ACC}"/>
          </ac:picMkLst>
        </pc:picChg>
      </pc:sldChg>
      <pc:sldChg chg="addSp delSp modSp add mod">
        <pc:chgData name="Michael PRUVOST" userId="8f2a33a4f218d1ba" providerId="LiveId" clId="{811AD0BE-48F3-41ED-A691-D3D31B5710F7}" dt="2020-11-07T13:48:33.410" v="7798" actId="167"/>
        <pc:sldMkLst>
          <pc:docMk/>
          <pc:sldMk cId="1023115164" sldId="375"/>
        </pc:sldMkLst>
        <pc:spChg chg="mod">
          <ac:chgData name="Michael PRUVOST" userId="8f2a33a4f218d1ba" providerId="LiveId" clId="{811AD0BE-48F3-41ED-A691-D3D31B5710F7}" dt="2020-11-07T13:47:34.328" v="7793" actId="123"/>
          <ac:spMkLst>
            <pc:docMk/>
            <pc:sldMk cId="1023115164" sldId="375"/>
            <ac:spMk id="10" creationId="{6203DF5A-E4DA-4C02-93C9-ECC59624B78C}"/>
          </ac:spMkLst>
        </pc:spChg>
        <pc:picChg chg="del">
          <ac:chgData name="Michael PRUVOST" userId="8f2a33a4f218d1ba" providerId="LiveId" clId="{811AD0BE-48F3-41ED-A691-D3D31B5710F7}" dt="2020-11-07T13:47:38.167" v="7794" actId="478"/>
          <ac:picMkLst>
            <pc:docMk/>
            <pc:sldMk cId="1023115164" sldId="375"/>
            <ac:picMk id="2050" creationId="{3D5CE9FA-22E5-4976-8D58-A84CDD3974F9}"/>
          </ac:picMkLst>
        </pc:picChg>
        <pc:picChg chg="add mod">
          <ac:chgData name="Michael PRUVOST" userId="8f2a33a4f218d1ba" providerId="LiveId" clId="{811AD0BE-48F3-41ED-A691-D3D31B5710F7}" dt="2020-11-07T13:48:33.410" v="7798" actId="167"/>
          <ac:picMkLst>
            <pc:docMk/>
            <pc:sldMk cId="1023115164" sldId="375"/>
            <ac:picMk id="7170" creationId="{91E53EBB-8EEB-40C9-8667-3AB5496B02CA}"/>
          </ac:picMkLst>
        </pc:picChg>
      </pc:sldChg>
      <pc:sldChg chg="addSp delSp modSp add modAnim">
        <pc:chgData name="Michael PRUVOST" userId="8f2a33a4f218d1ba" providerId="LiveId" clId="{811AD0BE-48F3-41ED-A691-D3D31B5710F7}" dt="2020-11-07T13:45:30.911" v="7780" actId="20577"/>
        <pc:sldMkLst>
          <pc:docMk/>
          <pc:sldMk cId="3913501999" sldId="376"/>
        </pc:sldMkLst>
        <pc:spChg chg="mod">
          <ac:chgData name="Michael PRUVOST" userId="8f2a33a4f218d1ba" providerId="LiveId" clId="{811AD0BE-48F3-41ED-A691-D3D31B5710F7}" dt="2020-11-07T13:45:30.911" v="7780" actId="20577"/>
          <ac:spMkLst>
            <pc:docMk/>
            <pc:sldMk cId="3913501999" sldId="376"/>
            <ac:spMk id="10" creationId="{6203DF5A-E4DA-4C02-93C9-ECC59624B78C}"/>
          </ac:spMkLst>
        </pc:spChg>
        <pc:picChg chg="del">
          <ac:chgData name="Michael PRUVOST" userId="8f2a33a4f218d1ba" providerId="LiveId" clId="{811AD0BE-48F3-41ED-A691-D3D31B5710F7}" dt="2020-11-07T13:44:11.800" v="7775" actId="478"/>
          <ac:picMkLst>
            <pc:docMk/>
            <pc:sldMk cId="3913501999" sldId="376"/>
            <ac:picMk id="5124" creationId="{3E2E01B0-BC88-4EE6-AAB8-1FBA68342ACC}"/>
          </ac:picMkLst>
        </pc:picChg>
        <pc:picChg chg="add mod">
          <ac:chgData name="Michael PRUVOST" userId="8f2a33a4f218d1ba" providerId="LiveId" clId="{811AD0BE-48F3-41ED-A691-D3D31B5710F7}" dt="2020-11-07T13:45:13.946" v="7779" actId="1076"/>
          <ac:picMkLst>
            <pc:docMk/>
            <pc:sldMk cId="3913501999" sldId="376"/>
            <ac:picMk id="6146" creationId="{B5CC9904-49E3-4BFD-867B-8440C7325061}"/>
          </ac:picMkLst>
        </pc:picChg>
      </pc:sldChg>
      <pc:sldChg chg="addSp delSp modSp add mod">
        <pc:chgData name="Michael PRUVOST" userId="8f2a33a4f218d1ba" providerId="LiveId" clId="{811AD0BE-48F3-41ED-A691-D3D31B5710F7}" dt="2020-11-07T13:53:15.440" v="7871" actId="113"/>
        <pc:sldMkLst>
          <pc:docMk/>
          <pc:sldMk cId="3635892985" sldId="377"/>
        </pc:sldMkLst>
        <pc:spChg chg="mod">
          <ac:chgData name="Michael PRUVOST" userId="8f2a33a4f218d1ba" providerId="LiveId" clId="{811AD0BE-48F3-41ED-A691-D3D31B5710F7}" dt="2020-11-07T13:51:30.609" v="7847" actId="20577"/>
          <ac:spMkLst>
            <pc:docMk/>
            <pc:sldMk cId="3635892985" sldId="377"/>
            <ac:spMk id="4" creationId="{8AC114D4-9E79-4C76-A20A-B295BE12C3E9}"/>
          </ac:spMkLst>
        </pc:spChg>
        <pc:spChg chg="add mod">
          <ac:chgData name="Michael PRUVOST" userId="8f2a33a4f218d1ba" providerId="LiveId" clId="{811AD0BE-48F3-41ED-A691-D3D31B5710F7}" dt="2020-11-07T13:53:15.440" v="7871" actId="113"/>
          <ac:spMkLst>
            <pc:docMk/>
            <pc:sldMk cId="3635892985" sldId="377"/>
            <ac:spMk id="9" creationId="{495432A5-7ED1-45E2-8BDA-283568B162C2}"/>
          </ac:spMkLst>
        </pc:spChg>
        <pc:spChg chg="del">
          <ac:chgData name="Michael PRUVOST" userId="8f2a33a4f218d1ba" providerId="LiveId" clId="{811AD0BE-48F3-41ED-A691-D3D31B5710F7}" dt="2020-11-07T13:51:38.026" v="7848" actId="478"/>
          <ac:spMkLst>
            <pc:docMk/>
            <pc:sldMk cId="3635892985" sldId="377"/>
            <ac:spMk id="10" creationId="{6203DF5A-E4DA-4C02-93C9-ECC59624B78C}"/>
          </ac:spMkLst>
        </pc:spChg>
        <pc:graphicFrameChg chg="add del mod">
          <ac:chgData name="Michael PRUVOST" userId="8f2a33a4f218d1ba" providerId="LiveId" clId="{811AD0BE-48F3-41ED-A691-D3D31B5710F7}" dt="2020-11-07T13:52:45.408" v="7854" actId="3680"/>
          <ac:graphicFrameMkLst>
            <pc:docMk/>
            <pc:sldMk cId="3635892985" sldId="377"/>
            <ac:graphicFrameMk id="8" creationId="{3623C00D-DC46-4474-ABAC-3C984AA1DBF6}"/>
          </ac:graphicFrameMkLst>
        </pc:graphicFrameChg>
      </pc:sldChg>
      <pc:sldChg chg="addSp delSp modSp add mod">
        <pc:chgData name="Michael PRUVOST" userId="8f2a33a4f218d1ba" providerId="LiveId" clId="{811AD0BE-48F3-41ED-A691-D3D31B5710F7}" dt="2020-11-07T13:54:01.985" v="7886" actId="1076"/>
        <pc:sldMkLst>
          <pc:docMk/>
          <pc:sldMk cId="579810385" sldId="378"/>
        </pc:sldMkLst>
        <pc:spChg chg="add mod">
          <ac:chgData name="Michael PRUVOST" userId="8f2a33a4f218d1ba" providerId="LiveId" clId="{811AD0BE-48F3-41ED-A691-D3D31B5710F7}" dt="2020-11-07T13:54:01.985" v="7886" actId="1076"/>
          <ac:spMkLst>
            <pc:docMk/>
            <pc:sldMk cId="579810385" sldId="378"/>
            <ac:spMk id="8" creationId="{0F0988E4-C28C-4EAF-A16E-BD10FA2F291C}"/>
          </ac:spMkLst>
        </pc:spChg>
        <pc:picChg chg="del">
          <ac:chgData name="Michael PRUVOST" userId="8f2a33a4f218d1ba" providerId="LiveId" clId="{811AD0BE-48F3-41ED-A691-D3D31B5710F7}" dt="2020-11-07T13:53:30.393" v="7873" actId="478"/>
          <ac:picMkLst>
            <pc:docMk/>
            <pc:sldMk cId="579810385" sldId="378"/>
            <ac:picMk id="1028" creationId="{393EB2A2-5814-45D7-8937-67FE4EF1511F}"/>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1-18T12:52:45.665" idx="1">
    <p:pos x="10" y="1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A4B10B5-A689-4C7C-908C-FB5B2D35B8F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xmlns="" id="{32D209EB-9019-468F-B4BD-CDC4DCDFF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xmlns="" id="{1D953641-71ED-470A-BF6A-9FB207D7EE8A}"/>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5" name="Espace réservé du pied de page 4">
            <a:extLst>
              <a:ext uri="{FF2B5EF4-FFF2-40B4-BE49-F238E27FC236}">
                <a16:creationId xmlns:a16="http://schemas.microsoft.com/office/drawing/2014/main" xmlns="" id="{202A0040-633C-4AED-BA67-022F375F511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xmlns="" id="{2665D46D-3055-499F-AFA5-7AB539FE919B}"/>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197825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A4750D-8E6C-486A-BE03-9B9E1F40FFF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xmlns="" id="{807BA86B-09B5-40E4-8DA2-5706B59B272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8B85BC80-2F27-4320-8179-A6DADD425618}"/>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5" name="Espace réservé du pied de page 4">
            <a:extLst>
              <a:ext uri="{FF2B5EF4-FFF2-40B4-BE49-F238E27FC236}">
                <a16:creationId xmlns:a16="http://schemas.microsoft.com/office/drawing/2014/main" xmlns="" id="{477C92C6-CD32-4BEF-8F5F-A951B87E5B05}"/>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xmlns="" id="{EC8A5009-1C59-457E-AB35-C0C81B2F1AF2}"/>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32627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xmlns="" id="{0CA0FF57-4FB5-42D9-B8A2-D37DBF8E3E6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xmlns="" id="{1A42D554-6B3D-42C0-9218-2F7C19E91E4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24C1CD4B-5B7E-4619-9BD3-CC48FC983BFC}"/>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5" name="Espace réservé du pied de page 4">
            <a:extLst>
              <a:ext uri="{FF2B5EF4-FFF2-40B4-BE49-F238E27FC236}">
                <a16:creationId xmlns:a16="http://schemas.microsoft.com/office/drawing/2014/main" xmlns="" id="{6B3A54C6-FF7F-4378-8C99-E16A9908B625}"/>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xmlns="" id="{784A0503-38CA-434F-B5F3-14FF026100C2}"/>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6144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AF5C313-C60D-4A80-A44D-47CE3325268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BAAB3A3F-4781-452B-9715-17B603C4D4B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9CE30494-EE4F-4240-9C75-8D109113D155}"/>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5" name="Espace réservé du pied de page 4">
            <a:extLst>
              <a:ext uri="{FF2B5EF4-FFF2-40B4-BE49-F238E27FC236}">
                <a16:creationId xmlns:a16="http://schemas.microsoft.com/office/drawing/2014/main" xmlns="" id="{39CD6201-C317-486A-B89C-DE87EDA3D4F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xmlns="" id="{CA53B4CC-E780-4FBC-A1A0-1CC287EBB2D5}"/>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345552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112C46-8039-4D8A-AEDC-30E8D7796FF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xmlns="" id="{8C5AC89D-39F1-48E7-A78B-A7A911133A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xmlns="" id="{B34C7BCB-3B03-404F-AE8C-D0AE01D77374}"/>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5" name="Espace réservé du pied de page 4">
            <a:extLst>
              <a:ext uri="{FF2B5EF4-FFF2-40B4-BE49-F238E27FC236}">
                <a16:creationId xmlns:a16="http://schemas.microsoft.com/office/drawing/2014/main" xmlns="" id="{612D32C5-D21E-42EC-9692-7E1EBECB759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xmlns="" id="{2F48ED3D-3BE7-49FE-AF42-C7EADC8D4EBD}"/>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843460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2532110-61A8-4D7D-9918-B5D078C58F4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C7656DF3-2627-496E-A87E-2B4F07BE622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xmlns="" id="{C9531838-C16A-4513-9D71-E5AFC1A98FB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xmlns="" id="{433CEF77-8032-4B2C-A686-A5A246696F7A}"/>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6" name="Espace réservé du pied de page 5">
            <a:extLst>
              <a:ext uri="{FF2B5EF4-FFF2-40B4-BE49-F238E27FC236}">
                <a16:creationId xmlns:a16="http://schemas.microsoft.com/office/drawing/2014/main" xmlns="" id="{14719150-CD17-46D9-A2A7-B78FF0DCA8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xmlns="" id="{33D441CF-6B2B-4CF5-849C-A8107A62F224}"/>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54957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693885E-25C7-466F-B200-6819E647BA5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xmlns="" id="{889AAD61-9359-4C19-972E-B29B73D189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xmlns="" id="{BB58CE43-9144-4140-8476-6C5E3A35F86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xmlns="" id="{5ED61E4D-19E1-429C-91D5-022139E2F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xmlns="" id="{7B813F2D-EAB8-4DAC-A065-4C853E8132B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xmlns="" id="{9FBA437E-08C4-422F-ABD6-AB6D61597C14}"/>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8" name="Espace réservé du pied de page 7">
            <a:extLst>
              <a:ext uri="{FF2B5EF4-FFF2-40B4-BE49-F238E27FC236}">
                <a16:creationId xmlns:a16="http://schemas.microsoft.com/office/drawing/2014/main" xmlns="" id="{B5CD188B-EF6E-4F9D-8E03-877F0199599E}"/>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xmlns="" id="{A237777C-F972-4521-9CE4-748B23D1E42B}"/>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261005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7F853F8-76ED-4B45-BE2D-F4C0872A7DF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xmlns="" id="{EBB0B649-5D26-4890-AA20-F7382D311DDA}"/>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4" name="Espace réservé du pied de page 3">
            <a:extLst>
              <a:ext uri="{FF2B5EF4-FFF2-40B4-BE49-F238E27FC236}">
                <a16:creationId xmlns:a16="http://schemas.microsoft.com/office/drawing/2014/main" xmlns="" id="{E5FAE203-AB7F-42E0-9F94-B921C78B5AC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xmlns="" id="{5FC56728-B787-4D8E-AAD9-1E05D26FD3A3}"/>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305408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E21AD0C0-FFAB-4438-8340-523C144203C8}"/>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3" name="Espace réservé du pied de page 2">
            <a:extLst>
              <a:ext uri="{FF2B5EF4-FFF2-40B4-BE49-F238E27FC236}">
                <a16:creationId xmlns:a16="http://schemas.microsoft.com/office/drawing/2014/main" xmlns="" id="{BC4B5D37-1395-463C-9F5F-FF781EF6B16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xmlns="" id="{89BE1E73-2A17-41E0-8393-DD5B0693D82D}"/>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374916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1F1A590-F064-4F04-A574-9B4C5B8DA0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xmlns="" id="{6B7EF4B7-C0AF-43BC-8AA4-B1DB0F32E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xmlns="" id="{C160ECC5-6A2B-4D56-AC09-3F1214F70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BA2F0947-C1D3-4E6A-AA98-446435C602DC}"/>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6" name="Espace réservé du pied de page 5">
            <a:extLst>
              <a:ext uri="{FF2B5EF4-FFF2-40B4-BE49-F238E27FC236}">
                <a16:creationId xmlns:a16="http://schemas.microsoft.com/office/drawing/2014/main" xmlns="" id="{179F1D2D-3265-4944-A622-E6BE668BA645}"/>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xmlns="" id="{A489394F-A361-4687-AE23-098EEA0A9231}"/>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378980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C190670-A643-431A-96D0-28F41EC9234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xmlns="" id="{35A94677-ABF2-4327-B8C2-C3C92D772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xmlns="" id="{1A61ED82-C48C-46BE-BF68-DA517C5C7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3B656462-D708-4B0F-A475-9EAA46A15C24}"/>
              </a:ext>
            </a:extLst>
          </p:cNvPr>
          <p:cNvSpPr>
            <a:spLocks noGrp="1"/>
          </p:cNvSpPr>
          <p:nvPr>
            <p:ph type="dt" sz="half" idx="10"/>
          </p:nvPr>
        </p:nvSpPr>
        <p:spPr/>
        <p:txBody>
          <a:bodyPr/>
          <a:lstStyle/>
          <a:p>
            <a:fld id="{827D0351-F577-42B5-B048-0EC9CDD97E11}" type="datetimeFigureOut">
              <a:rPr lang="fr-FR" smtClean="0"/>
              <a:t>10/05/2021</a:t>
            </a:fld>
            <a:endParaRPr lang="fr-FR" dirty="0"/>
          </a:p>
        </p:txBody>
      </p:sp>
      <p:sp>
        <p:nvSpPr>
          <p:cNvPr id="6" name="Espace réservé du pied de page 5">
            <a:extLst>
              <a:ext uri="{FF2B5EF4-FFF2-40B4-BE49-F238E27FC236}">
                <a16:creationId xmlns:a16="http://schemas.microsoft.com/office/drawing/2014/main" xmlns="" id="{8161825E-D40B-4AFB-840F-D7F2DA1ACCD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xmlns="" id="{96C17157-97EC-45A7-96A4-1DE48BE11CA0}"/>
              </a:ext>
            </a:extLst>
          </p:cNvPr>
          <p:cNvSpPr>
            <a:spLocks noGrp="1"/>
          </p:cNvSpPr>
          <p:nvPr>
            <p:ph type="sldNum" sz="quarter" idx="12"/>
          </p:nvPr>
        </p:nvSpPr>
        <p:spPr/>
        <p:txBody>
          <a:bodyPr/>
          <a:lstStyle/>
          <a:p>
            <a:fld id="{B4DA9FC5-EE97-4873-A014-34325C4FBAF6}" type="slidenum">
              <a:rPr lang="fr-FR" smtClean="0"/>
              <a:t>‹N°›</a:t>
            </a:fld>
            <a:endParaRPr lang="fr-FR" dirty="0"/>
          </a:p>
        </p:txBody>
      </p:sp>
    </p:spTree>
    <p:extLst>
      <p:ext uri="{BB962C8B-B14F-4D97-AF65-F5344CB8AC3E}">
        <p14:creationId xmlns:p14="http://schemas.microsoft.com/office/powerpoint/2010/main" val="368095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F3F2D6CE-C675-4672-8BA2-77CF8408E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xmlns="" id="{99B7C7B2-733F-4905-BB55-0AED376719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BEE1AFE6-38E5-49B0-915E-2C4155283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D0351-F577-42B5-B048-0EC9CDD97E11}" type="datetimeFigureOut">
              <a:rPr lang="fr-FR" smtClean="0"/>
              <a:t>10/05/2021</a:t>
            </a:fld>
            <a:endParaRPr lang="fr-FR" dirty="0"/>
          </a:p>
        </p:txBody>
      </p:sp>
      <p:sp>
        <p:nvSpPr>
          <p:cNvPr id="5" name="Espace réservé du pied de page 4">
            <a:extLst>
              <a:ext uri="{FF2B5EF4-FFF2-40B4-BE49-F238E27FC236}">
                <a16:creationId xmlns:a16="http://schemas.microsoft.com/office/drawing/2014/main" xmlns="" id="{3DA15D19-653D-40CE-A4D4-96702CD47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xmlns="" id="{F8838866-1729-4787-B4B8-00305C4C0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9FC5-EE97-4873-A014-34325C4FBAF6}" type="slidenum">
              <a:rPr lang="fr-FR" smtClean="0"/>
              <a:t>‹N°›</a:t>
            </a:fld>
            <a:endParaRPr lang="fr-FR" dirty="0"/>
          </a:p>
        </p:txBody>
      </p:sp>
    </p:spTree>
    <p:extLst>
      <p:ext uri="{BB962C8B-B14F-4D97-AF65-F5344CB8AC3E}">
        <p14:creationId xmlns:p14="http://schemas.microsoft.com/office/powerpoint/2010/main" val="3100998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comments" Target="../comments/comment1.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hyperlink" Target="https://cs.wikipedia.org/wiki/Sport" TargetMode="External"/><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CFD724-7D3B-4B88-9E16-749F09C8F8C5}"/>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pic>
        <p:nvPicPr>
          <p:cNvPr id="3" name="Picture 2" descr="Café des familles">
            <a:extLst>
              <a:ext uri="{FF2B5EF4-FFF2-40B4-BE49-F238E27FC236}">
                <a16:creationId xmlns:a16="http://schemas.microsoft.com/office/drawing/2014/main" xmlns="" id="{FF8E4963-564D-4AD7-9D12-28F82263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44436"/>
            <a:ext cx="9144000" cy="397957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xmlns="" id="{D56091F4-BC30-4902-B49D-E36748A01DF4}"/>
              </a:ext>
            </a:extLst>
          </p:cNvPr>
          <p:cNvSpPr>
            <a:spLocks noGrp="1"/>
          </p:cNvSpPr>
          <p:nvPr>
            <p:ph type="dt" sz="half" idx="10"/>
          </p:nvPr>
        </p:nvSpPr>
        <p:spPr>
          <a:xfrm>
            <a:off x="838200" y="6356350"/>
            <a:ext cx="2743200" cy="365125"/>
          </a:xfrm>
        </p:spPr>
        <p:txBody>
          <a:bodyPr/>
          <a:lstStyle/>
          <a:p>
            <a:fld id="{1BB4FF4E-DCB9-4AF8-AA7B-A4191B2A7DAD}" type="datetime1">
              <a:rPr lang="fr-FR" smtClean="0"/>
              <a:t>10/05/2021</a:t>
            </a:fld>
            <a:endParaRPr lang="fr-FR" dirty="0"/>
          </a:p>
        </p:txBody>
      </p:sp>
      <p:sp>
        <p:nvSpPr>
          <p:cNvPr id="5" name="Espace réservé du numéro de diapositive 4">
            <a:extLst>
              <a:ext uri="{FF2B5EF4-FFF2-40B4-BE49-F238E27FC236}">
                <a16:creationId xmlns:a16="http://schemas.microsoft.com/office/drawing/2014/main" xmlns="" id="{C847A897-8698-4E2A-9AC9-5235431D1F03}"/>
              </a:ext>
            </a:extLst>
          </p:cNvPr>
          <p:cNvSpPr>
            <a:spLocks noGrp="1"/>
          </p:cNvSpPr>
          <p:nvPr>
            <p:ph type="sldNum" sz="quarter" idx="12"/>
          </p:nvPr>
        </p:nvSpPr>
        <p:spPr>
          <a:xfrm>
            <a:off x="8610600" y="6356350"/>
            <a:ext cx="2743200" cy="365125"/>
          </a:xfrm>
        </p:spPr>
        <p:txBody>
          <a:bodyPr/>
          <a:lstStyle/>
          <a:p>
            <a:fld id="{9C946053-6AD2-4D6F-B1B2-56B9586BEF99}" type="slidenum">
              <a:rPr lang="fr-FR" smtClean="0"/>
              <a:t>1</a:t>
            </a:fld>
            <a:endParaRPr lang="fr-FR" dirty="0"/>
          </a:p>
        </p:txBody>
      </p:sp>
      <p:sp>
        <p:nvSpPr>
          <p:cNvPr id="6" name="Espace réservé du pied de page 6">
            <a:extLst>
              <a:ext uri="{FF2B5EF4-FFF2-40B4-BE49-F238E27FC236}">
                <a16:creationId xmlns:a16="http://schemas.microsoft.com/office/drawing/2014/main" xmlns="" id="{7EA67ABD-8ED6-4981-AB3E-9A3F91161751}"/>
              </a:ext>
            </a:extLst>
          </p:cNvPr>
          <p:cNvSpPr>
            <a:spLocks noGrp="1"/>
          </p:cNvSpPr>
          <p:nvPr>
            <p:ph type="ftr" sz="quarter" idx="11"/>
          </p:nvPr>
        </p:nvSpPr>
        <p:spPr>
          <a:xfrm>
            <a:off x="3487354" y="6371534"/>
            <a:ext cx="5217291" cy="365125"/>
          </a:xfrm>
        </p:spPr>
        <p:txBody>
          <a:bodyPr/>
          <a:lstStyle/>
          <a:p>
            <a:r>
              <a:rPr lang="fr-FR" dirty="0"/>
              <a:t>Assistant(e) De Vie aux Familles (Le développement psychomoteur de l'enfant)</a:t>
            </a:r>
          </a:p>
        </p:txBody>
      </p:sp>
    </p:spTree>
    <p:extLst>
      <p:ext uri="{BB962C8B-B14F-4D97-AF65-F5344CB8AC3E}">
        <p14:creationId xmlns:p14="http://schemas.microsoft.com/office/powerpoint/2010/main" val="111962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 nourrisson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10</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94936" y="1300694"/>
            <a:ext cx="7121053" cy="4555093"/>
          </a:xfrm>
          <a:prstGeom prst="rect">
            <a:avLst/>
          </a:prstGeom>
          <a:noFill/>
        </p:spPr>
        <p:txBody>
          <a:bodyPr wrap="square" rtlCol="0">
            <a:spAutoFit/>
          </a:bodyPr>
          <a:lstStyle/>
          <a:p>
            <a:pPr algn="just"/>
            <a:r>
              <a:rPr lang="fr-FR" sz="2800" b="1" dirty="0"/>
              <a:t>Dans l’alimentation du nourrisson plusieurs étapes adaptées à sa physiologie sont à respecter.</a:t>
            </a:r>
          </a:p>
          <a:p>
            <a:pPr algn="just"/>
            <a:endParaRPr lang="fr-FR" sz="1000" dirty="0"/>
          </a:p>
          <a:p>
            <a:pPr algn="just"/>
            <a:r>
              <a:rPr lang="fr-FR" sz="2400" dirty="0"/>
              <a:t>Ces deux périodes sont étudiées dans ce chapitre.</a:t>
            </a:r>
          </a:p>
          <a:p>
            <a:pPr algn="just"/>
            <a:endParaRPr lang="fr-FR" sz="1000" dirty="0"/>
          </a:p>
          <a:p>
            <a:pPr marL="342900" indent="-342900" algn="just">
              <a:buFontTx/>
              <a:buChar char="-"/>
            </a:pPr>
            <a:r>
              <a:rPr lang="fr-FR" sz="2400" b="1" dirty="0"/>
              <a:t>La troisième, </a:t>
            </a:r>
            <a:r>
              <a:rPr lang="fr-FR" sz="2400" dirty="0"/>
              <a:t>à partir de 7 mois, est celle de l’alimentation définitivement diversifiée. Le lait reste présent</a:t>
            </a:r>
          </a:p>
          <a:p>
            <a:pPr marL="342900" indent="-342900" algn="just">
              <a:buFontTx/>
              <a:buChar char="-"/>
            </a:pPr>
            <a:endParaRPr lang="fr-FR" sz="1000" dirty="0"/>
          </a:p>
          <a:p>
            <a:pPr algn="just"/>
            <a:r>
              <a:rPr lang="fr-FR" i="1" dirty="0">
                <a:effectLst>
                  <a:outerShdw blurRad="38100" dist="38100" dir="2700000" algn="tl">
                    <a:srgbClr val="000000">
                      <a:alpha val="43137"/>
                    </a:srgbClr>
                  </a:outerShdw>
                </a:effectLst>
              </a:rPr>
              <a:t>L’alimentation de l’enfant doit être équilibrée et variée. Le régime alimentaire doit viser deux objectifs : éviter les erreurs alimentaires préjudiciables à la santé et satisfaire les besoins nutritionnels indispensables à la croissance.</a:t>
            </a:r>
          </a:p>
        </p:txBody>
      </p:sp>
      <p:pic>
        <p:nvPicPr>
          <p:cNvPr id="7172" name="Picture 4" descr="Plan nutritionnel | HiPP B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674" y="3226661"/>
            <a:ext cx="3932237" cy="308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454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 sieste chez l'enfant est primordiale">
            <a:extLst>
              <a:ext uri="{FF2B5EF4-FFF2-40B4-BE49-F238E27FC236}">
                <a16:creationId xmlns:a16="http://schemas.microsoft.com/office/drawing/2014/main" xmlns="" id="{91E53EBB-8EEB-40C9-8667-3AB5496B0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87" y="3693361"/>
            <a:ext cx="3932237" cy="294538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100</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6"/>
            </a:pPr>
            <a:r>
              <a:rPr lang="fr-FR" sz="3200" b="1" dirty="0"/>
              <a:t>Tableau descriptif d’un cycle de sommeil.</a:t>
            </a:r>
          </a:p>
        </p:txBody>
      </p:sp>
      <p:sp>
        <p:nvSpPr>
          <p:cNvPr id="9" name="ZoneTexte 8">
            <a:extLst>
              <a:ext uri="{FF2B5EF4-FFF2-40B4-BE49-F238E27FC236}">
                <a16:creationId xmlns:a16="http://schemas.microsoft.com/office/drawing/2014/main" xmlns="" id="{495432A5-7ED1-45E2-8BDA-283568B162C2}"/>
              </a:ext>
            </a:extLst>
          </p:cNvPr>
          <p:cNvSpPr txBox="1"/>
          <p:nvPr/>
        </p:nvSpPr>
        <p:spPr>
          <a:xfrm>
            <a:off x="6180482" y="1077516"/>
            <a:ext cx="4860235" cy="646331"/>
          </a:xfrm>
          <a:prstGeom prst="rect">
            <a:avLst/>
          </a:prstGeom>
          <a:noFill/>
        </p:spPr>
        <p:txBody>
          <a:bodyPr wrap="square" rtlCol="0">
            <a:spAutoFit/>
          </a:bodyPr>
          <a:lstStyle/>
          <a:p>
            <a:pPr algn="ctr"/>
            <a:r>
              <a:rPr lang="fr-FR" sz="3600" b="1" dirty="0"/>
              <a:t>Annexe 2</a:t>
            </a:r>
          </a:p>
        </p:txBody>
      </p:sp>
    </p:spTree>
    <p:extLst>
      <p:ext uri="{BB962C8B-B14F-4D97-AF65-F5344CB8AC3E}">
        <p14:creationId xmlns:p14="http://schemas.microsoft.com/office/powerpoint/2010/main" val="3635892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11</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899577" cy="2369880"/>
          </a:xfrm>
          <a:prstGeom prst="rect">
            <a:avLst/>
          </a:prstGeom>
          <a:noFill/>
        </p:spPr>
        <p:txBody>
          <a:bodyPr wrap="square" rtlCol="0">
            <a:spAutoFit/>
          </a:bodyPr>
          <a:lstStyle/>
          <a:p>
            <a:pPr marL="742950" indent="-742950" algn="ctr">
              <a:buFont typeface="+mj-lt"/>
              <a:buAutoNum type="alphaUcPeriod"/>
            </a:pPr>
            <a:r>
              <a:rPr lang="fr-FR" sz="2800" b="1" dirty="0"/>
              <a:t>Éviter les erreurs alimentaires :</a:t>
            </a:r>
          </a:p>
          <a:p>
            <a:pPr algn="just"/>
            <a:endParaRPr lang="fr-FR" sz="2400" dirty="0"/>
          </a:p>
          <a:p>
            <a:pPr algn="just"/>
            <a:endParaRPr lang="fr-FR" sz="2400" dirty="0"/>
          </a:p>
          <a:p>
            <a:pPr algn="just"/>
            <a:r>
              <a:rPr lang="fr-FR" sz="2400" dirty="0"/>
              <a:t>Le comité des pédiatres recommande de suivre les préconisations suivantes, permettant d’éviter les erreurs alimentaires :</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7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12</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899577" cy="2739211"/>
          </a:xfrm>
          <a:prstGeom prst="rect">
            <a:avLst/>
          </a:prstGeom>
          <a:noFill/>
        </p:spPr>
        <p:txBody>
          <a:bodyPr wrap="square" rtlCol="0">
            <a:spAutoFit/>
          </a:bodyPr>
          <a:lstStyle/>
          <a:p>
            <a:pPr marL="742950" indent="-742950" algn="ctr">
              <a:buFont typeface="+mj-lt"/>
              <a:buAutoNum type="alphaUcPeriod"/>
            </a:pPr>
            <a:r>
              <a:rPr lang="fr-FR" sz="2800" b="1" dirty="0"/>
              <a:t>Éviter les erreurs alimentaires :</a:t>
            </a:r>
          </a:p>
          <a:p>
            <a:pPr algn="just"/>
            <a:endParaRPr lang="fr-FR" sz="2400" dirty="0"/>
          </a:p>
          <a:p>
            <a:pPr algn="just"/>
            <a:endParaRPr lang="fr-FR" sz="2400" dirty="0"/>
          </a:p>
          <a:p>
            <a:pPr marL="457200" indent="-457200" algn="just">
              <a:buFont typeface="+mj-lt"/>
              <a:buAutoNum type="arabicParenR"/>
            </a:pPr>
            <a:r>
              <a:rPr lang="fr-FR" sz="2400" i="1" dirty="0"/>
              <a:t>Prévenir les carences en acide gras essentiel et en fer.</a:t>
            </a:r>
            <a:r>
              <a:rPr lang="fr-FR" sz="2400" dirty="0"/>
              <a:t> Il est aujourd’hui admis que le lait (maternel ou 1</a:t>
            </a:r>
            <a:r>
              <a:rPr lang="fr-FR" sz="2400" baseline="30000" dirty="0"/>
              <a:t>er</a:t>
            </a:r>
            <a:r>
              <a:rPr lang="fr-FR" sz="2400" dirty="0"/>
              <a:t> âge) doit être le seul aliment du nourrisson au cours des 4 à 6 premiers mois de sa vie :</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71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13</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899577" cy="3477875"/>
          </a:xfrm>
          <a:prstGeom prst="rect">
            <a:avLst/>
          </a:prstGeom>
          <a:noFill/>
        </p:spPr>
        <p:txBody>
          <a:bodyPr wrap="square" rtlCol="0">
            <a:spAutoFit/>
          </a:bodyPr>
          <a:lstStyle/>
          <a:p>
            <a:pPr marL="742950" indent="-742950" algn="ctr">
              <a:buFont typeface="+mj-lt"/>
              <a:buAutoNum type="alphaUcPeriod"/>
            </a:pPr>
            <a:r>
              <a:rPr lang="fr-FR" sz="2800" b="1" dirty="0"/>
              <a:t>Éviter les erreurs alimentaires :</a:t>
            </a:r>
          </a:p>
          <a:p>
            <a:pPr algn="just"/>
            <a:endParaRPr lang="fr-FR" sz="2400" dirty="0"/>
          </a:p>
          <a:p>
            <a:pPr algn="just"/>
            <a:endParaRPr lang="fr-FR" sz="2400" dirty="0"/>
          </a:p>
          <a:p>
            <a:pPr marL="457200" indent="-457200" algn="just">
              <a:buFont typeface="+mj-lt"/>
              <a:buAutoNum type="arabicParenR" startAt="2"/>
            </a:pPr>
            <a:r>
              <a:rPr lang="fr-FR" sz="2400" i="1" dirty="0"/>
              <a:t>Prévenir les excès alimentaires en protéines, sel et sucre</a:t>
            </a:r>
            <a:r>
              <a:rPr lang="fr-FR" sz="2400" dirty="0"/>
              <a:t>, qui favorisent les maladies de l’âge adulte (athérosclérose, hypertension artérielle, caries et obésité). Il est aujourd’hui admis que la diversification du régime doit être tardive (vers l’âge de 6 mois pour la viande et le poisson) ;</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3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14</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899577" cy="3108543"/>
          </a:xfrm>
          <a:prstGeom prst="rect">
            <a:avLst/>
          </a:prstGeom>
          <a:noFill/>
        </p:spPr>
        <p:txBody>
          <a:bodyPr wrap="square" rtlCol="0">
            <a:spAutoFit/>
          </a:bodyPr>
          <a:lstStyle/>
          <a:p>
            <a:pPr marL="742950" indent="-742950" algn="ctr">
              <a:buFont typeface="+mj-lt"/>
              <a:buAutoNum type="alphaUcPeriod"/>
            </a:pPr>
            <a:r>
              <a:rPr lang="fr-FR" sz="2800" b="1" dirty="0"/>
              <a:t>Éviter les erreurs alimentaires :</a:t>
            </a:r>
          </a:p>
          <a:p>
            <a:pPr algn="just"/>
            <a:endParaRPr lang="fr-FR" sz="2400" dirty="0"/>
          </a:p>
          <a:p>
            <a:pPr algn="just"/>
            <a:endParaRPr lang="fr-FR" sz="2400" dirty="0"/>
          </a:p>
          <a:p>
            <a:pPr marL="457200" indent="-457200" algn="just">
              <a:buFont typeface="+mj-lt"/>
              <a:buAutoNum type="arabicParenR" startAt="3"/>
            </a:pPr>
            <a:r>
              <a:rPr lang="fr-FR" sz="2400" i="1" dirty="0"/>
              <a:t>Prévenir les allergie de type alimentaire ou eczémateuse</a:t>
            </a:r>
            <a:r>
              <a:rPr lang="fr-FR" sz="2400" dirty="0"/>
              <a:t>. Il est déconseillé de consommer du gluten avant l’âge de 6 mois (les aliments du commerce respectent ce principe dans leur composition).</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566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15</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899577" cy="3170099"/>
          </a:xfrm>
          <a:prstGeom prst="rect">
            <a:avLst/>
          </a:prstGeom>
          <a:noFill/>
        </p:spPr>
        <p:txBody>
          <a:bodyPr wrap="square" rtlCol="0">
            <a:spAutoFit/>
          </a:bodyPr>
          <a:lstStyle/>
          <a:p>
            <a:pPr marL="742950" indent="-742950" algn="ctr">
              <a:buFont typeface="+mj-lt"/>
              <a:buAutoNum type="alphaUcPeriod" startAt="2"/>
            </a:pPr>
            <a:r>
              <a:rPr lang="fr-FR" sz="2800" b="1" dirty="0"/>
              <a:t>Satisfaire le besoin de calcium </a:t>
            </a:r>
          </a:p>
          <a:p>
            <a:pPr algn="ctr"/>
            <a:r>
              <a:rPr lang="fr-FR" sz="2800" b="1" dirty="0"/>
              <a:t>(pour la croissance)</a:t>
            </a:r>
          </a:p>
          <a:p>
            <a:pPr algn="just"/>
            <a:endParaRPr lang="fr-FR" sz="2400" dirty="0"/>
          </a:p>
          <a:p>
            <a:pPr algn="just"/>
            <a:r>
              <a:rPr lang="fr-FR" sz="2400" dirty="0"/>
              <a:t>Le besoin de calcium est important, car il doit assurer la croissance de l’enfant : plus l’enfant est petit, plus sa croissance est rapide. (ex : à 5 mois, l’enfant double son poids de naissance, à 1 an, il le triple ; c’est le lait qui est la principale source de calcium).</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058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16</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93972" y="1720840"/>
            <a:ext cx="7044743" cy="4278094"/>
          </a:xfrm>
          <a:prstGeom prst="rect">
            <a:avLst/>
          </a:prstGeom>
          <a:noFill/>
        </p:spPr>
        <p:txBody>
          <a:bodyPr wrap="square" rtlCol="0">
            <a:spAutoFit/>
          </a:bodyPr>
          <a:lstStyle/>
          <a:p>
            <a:pPr marL="742950" indent="-742950" algn="ctr">
              <a:buFont typeface="+mj-lt"/>
              <a:buAutoNum type="alphaUcPeriod" startAt="2"/>
            </a:pPr>
            <a:r>
              <a:rPr lang="fr-FR" sz="2800" b="1" dirty="0"/>
              <a:t>Satisfaire le besoin de calcium </a:t>
            </a:r>
          </a:p>
          <a:p>
            <a:pPr algn="ctr"/>
            <a:r>
              <a:rPr lang="fr-FR" sz="2800" b="1" dirty="0"/>
              <a:t>(pour la croissance)</a:t>
            </a:r>
          </a:p>
          <a:p>
            <a:pPr algn="just"/>
            <a:endParaRPr lang="fr-FR" sz="2400" dirty="0"/>
          </a:p>
          <a:p>
            <a:pPr marL="457200" indent="-457200" algn="just">
              <a:buFont typeface="+mj-lt"/>
              <a:buAutoNum type="alphaLcParenR"/>
            </a:pPr>
            <a:r>
              <a:rPr lang="fr-FR" sz="2400" b="1" dirty="0"/>
              <a:t>Calcul de la ration de lait par 24 heures. </a:t>
            </a:r>
          </a:p>
          <a:p>
            <a:pPr algn="just"/>
            <a:r>
              <a:rPr lang="fr-FR" sz="2400" dirty="0">
                <a:sym typeface="Wingdings" panose="05000000000000000000" pitchFamily="2" charset="2"/>
              </a:rPr>
              <a:t></a:t>
            </a:r>
            <a:r>
              <a:rPr lang="fr-FR" sz="2400" b="1" i="1" dirty="0"/>
              <a:t>Avant que l’enfant ait atteint l’âge de 5 mois,</a:t>
            </a:r>
            <a:endParaRPr lang="fr-FR" sz="2400" b="1" dirty="0"/>
          </a:p>
          <a:p>
            <a:pPr algn="just"/>
            <a:r>
              <a:rPr lang="fr-FR" sz="2400" dirty="0"/>
              <a:t>La règle d’appert permet de calculer la ration quotidienne de lait, d’après le poids de l’enfant.</a:t>
            </a:r>
          </a:p>
          <a:p>
            <a:pPr algn="just"/>
            <a:r>
              <a:rPr lang="fr-FR" sz="2400" dirty="0"/>
              <a:t>Pour obtenir la quantité par biberon, il suffit de diviser la ration de lait de 24 heures par le nombre de repas (le + ou – 100 ml est apprécié par le médecin, en fonction de la courbe du poids et de  l’appétit de l’enfant.</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57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17</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93972" y="1720840"/>
            <a:ext cx="7044743" cy="1200329"/>
          </a:xfrm>
          <a:prstGeom prst="rect">
            <a:avLst/>
          </a:prstGeom>
          <a:noFill/>
        </p:spPr>
        <p:txBody>
          <a:bodyPr wrap="square" rtlCol="0">
            <a:spAutoFit/>
          </a:bodyPr>
          <a:lstStyle/>
          <a:p>
            <a:pPr algn="ctr"/>
            <a:r>
              <a:rPr lang="fr-FR" sz="2400" u="sng" dirty="0"/>
              <a:t>Poids de l’enfant (en g)</a:t>
            </a:r>
            <a:r>
              <a:rPr lang="fr-FR" sz="2400" dirty="0"/>
              <a:t> + 250 ml (+/- 100 ml)</a:t>
            </a:r>
          </a:p>
          <a:p>
            <a:r>
              <a:rPr lang="fr-FR" sz="2400" dirty="0"/>
              <a:t>		10	        =</a:t>
            </a:r>
          </a:p>
          <a:p>
            <a:pPr algn="ctr"/>
            <a:r>
              <a:rPr lang="fr-FR" sz="2400" dirty="0"/>
              <a:t>Ration de lait par 24 heures</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elle quantité de lait pour bébé (Nombre de doses) ? (Tableau) | Cooking  for my bab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0425" y="3007734"/>
            <a:ext cx="7268290" cy="314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67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omment bien faire la transition entre le lait 1er âge et le lait 2ème âge  de bébé ?"/>
          <p:cNvPicPr>
            <a:picLocks noChangeAspect="1" noChangeArrowheads="1"/>
          </p:cNvPicPr>
          <p:nvPr/>
        </p:nvPicPr>
        <p:blipFill rotWithShape="1">
          <a:blip r:embed="rId2">
            <a:extLst>
              <a:ext uri="{28A0092B-C50C-407E-A947-70E740481C1C}">
                <a14:useLocalDpi xmlns:a14="http://schemas.microsoft.com/office/drawing/2010/main" val="0"/>
              </a:ext>
            </a:extLst>
          </a:blip>
          <a:srcRect b="20249"/>
          <a:stretch/>
        </p:blipFill>
        <p:spPr bwMode="auto">
          <a:xfrm>
            <a:off x="4829577" y="2020874"/>
            <a:ext cx="7044743" cy="305050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18</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29578" y="610925"/>
            <a:ext cx="7044743" cy="1569660"/>
          </a:xfrm>
          <a:prstGeom prst="rect">
            <a:avLst/>
          </a:prstGeom>
          <a:noFill/>
        </p:spPr>
        <p:txBody>
          <a:bodyPr wrap="square" rtlCol="0">
            <a:spAutoFit/>
          </a:bodyPr>
          <a:lstStyle/>
          <a:p>
            <a:pPr marL="342900" indent="-342900" algn="just">
              <a:buFont typeface="Wingdings" panose="05000000000000000000" pitchFamily="2" charset="2"/>
              <a:buChar char="è"/>
            </a:pPr>
            <a:r>
              <a:rPr lang="fr-FR" sz="2400" u="sng" dirty="0">
                <a:sym typeface="Wingdings" panose="05000000000000000000" pitchFamily="2" charset="2"/>
              </a:rPr>
              <a:t>Dès que l’enfant a atteint l’âge de 5/6 mois ;</a:t>
            </a:r>
          </a:p>
          <a:p>
            <a:pPr algn="just"/>
            <a:r>
              <a:rPr lang="fr-FR" sz="2400" dirty="0"/>
              <a:t>La règle d’appert ne s’applique plus lorsque l’enfant atteint le poids de 6 kg, en général vers l’âge de 5/6 mois</a:t>
            </a:r>
          </a:p>
        </p:txBody>
      </p:sp>
      <p:pic>
        <p:nvPicPr>
          <p:cNvPr id="1028" name="Picture 4" descr="Grandir en santé : une alimentation adéquate pour les enfants à différents  âges - Ask The Scienti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xmlns="" id="{A063087D-E9A0-4CAF-8664-4D9DE3575273}"/>
              </a:ext>
            </a:extLst>
          </p:cNvPr>
          <p:cNvSpPr txBox="1"/>
          <p:nvPr/>
        </p:nvSpPr>
        <p:spPr>
          <a:xfrm>
            <a:off x="4829577" y="5117391"/>
            <a:ext cx="7044743" cy="1200329"/>
          </a:xfrm>
          <a:prstGeom prst="rect">
            <a:avLst/>
          </a:prstGeom>
          <a:noFill/>
        </p:spPr>
        <p:txBody>
          <a:bodyPr wrap="square" rtlCol="0">
            <a:spAutoFit/>
          </a:bodyPr>
          <a:lstStyle/>
          <a:p>
            <a:pPr algn="just"/>
            <a:r>
              <a:rPr lang="fr-FR" sz="2400" dirty="0"/>
              <a:t>La quantité totale d’un biberon ne doit jamais dépasser 210 ml d’eau, nécessitant 7 mesures de lait pour 4 biberons par 24 heure</a:t>
            </a:r>
          </a:p>
        </p:txBody>
      </p:sp>
    </p:spTree>
    <p:extLst>
      <p:ext uri="{BB962C8B-B14F-4D97-AF65-F5344CB8AC3E}">
        <p14:creationId xmlns:p14="http://schemas.microsoft.com/office/powerpoint/2010/main" val="203554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19</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932609" y="2916164"/>
            <a:ext cx="7044743" cy="523220"/>
          </a:xfrm>
          <a:prstGeom prst="rect">
            <a:avLst/>
          </a:prstGeom>
          <a:noFill/>
        </p:spPr>
        <p:txBody>
          <a:bodyPr wrap="square" rtlCol="0">
            <a:spAutoFit/>
          </a:bodyPr>
          <a:lstStyle/>
          <a:p>
            <a:pPr algn="ctr"/>
            <a:r>
              <a:rPr lang="fr-FR" sz="2800" b="1" dirty="0"/>
              <a:t>210  Ml d’eau + 7 mesurettes rases de lait</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encrypted-tbn0.gstatic.com/images?q=tbn:ANd9GcRX2r1oOqDBKhLpmXTIU_ZlIAxIoSPjmCR5nm5f83fXzpoTP-yzJWI-XVgxuAc&amp;usqp=C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124" y="3700994"/>
            <a:ext cx="1866900" cy="18669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surette lait bébé - LaitBéb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417" y="353075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beron Biboz 210 ml BEABA : Comparateur, Avis, P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4745" y="3700994"/>
            <a:ext cx="1862607" cy="19867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982200" y="4364182"/>
            <a:ext cx="677946" cy="2381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t>210 ml</a:t>
            </a:r>
          </a:p>
        </p:txBody>
      </p:sp>
      <p:cxnSp>
        <p:nvCxnSpPr>
          <p:cNvPr id="9" name="Connecteur droit avec flèche 8"/>
          <p:cNvCxnSpPr/>
          <p:nvPr/>
        </p:nvCxnSpPr>
        <p:spPr>
          <a:xfrm flipH="1">
            <a:off x="10114745" y="4602317"/>
            <a:ext cx="691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18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0F29D66-880A-4A93-8E0E-4A4D184775D9}"/>
              </a:ext>
            </a:extLst>
          </p:cNvPr>
          <p:cNvSpPr>
            <a:spLocks noGrp="1"/>
          </p:cNvSpPr>
          <p:nvPr>
            <p:ph type="ctrTitle"/>
          </p:nvPr>
        </p:nvSpPr>
        <p:spPr/>
        <p:txBody>
          <a:bodyPr>
            <a:normAutofit/>
          </a:bodyPr>
          <a:lstStyle/>
          <a:p>
            <a:r>
              <a:rPr lang="fr-FR" sz="5000" dirty="0"/>
              <a:t>L’hygiène Alimentaire de l’Enfant</a:t>
            </a:r>
            <a:endParaRPr lang="fr-FR" sz="5000" b="1" dirty="0"/>
          </a:p>
        </p:txBody>
      </p:sp>
      <p:sp>
        <p:nvSpPr>
          <p:cNvPr id="4" name="Espace réservé de la date 3">
            <a:extLst>
              <a:ext uri="{FF2B5EF4-FFF2-40B4-BE49-F238E27FC236}">
                <a16:creationId xmlns:a16="http://schemas.microsoft.com/office/drawing/2014/main" xmlns="" id="{68B0F0F3-B5D3-4C27-ABF3-8741FAFF3B04}"/>
              </a:ext>
            </a:extLst>
          </p:cNvPr>
          <p:cNvSpPr>
            <a:spLocks noGrp="1"/>
          </p:cNvSpPr>
          <p:nvPr>
            <p:ph type="dt" sz="half" idx="10"/>
          </p:nvPr>
        </p:nvSpPr>
        <p:spPr/>
        <p:txBody>
          <a:bodyPr/>
          <a:lstStyle/>
          <a:p>
            <a:fld id="{008F2DF0-ED5B-4640-95A3-C83CE127BDFA}" type="datetime1">
              <a:rPr lang="fr-FR" smtClean="0"/>
              <a:t>10/05/2021</a:t>
            </a:fld>
            <a:endParaRPr lang="fr-FR" dirty="0"/>
          </a:p>
        </p:txBody>
      </p:sp>
      <p:sp>
        <p:nvSpPr>
          <p:cNvPr id="5" name="Espace réservé du pied de page 4">
            <a:extLst>
              <a:ext uri="{FF2B5EF4-FFF2-40B4-BE49-F238E27FC236}">
                <a16:creationId xmlns:a16="http://schemas.microsoft.com/office/drawing/2014/main" xmlns="" id="{6B18F961-51FC-40FF-965C-5344AC10A031}"/>
              </a:ext>
            </a:extLst>
          </p:cNvPr>
          <p:cNvSpPr>
            <a:spLocks noGrp="1"/>
          </p:cNvSpPr>
          <p:nvPr>
            <p:ph type="ftr" sz="quarter" idx="11"/>
          </p:nvPr>
        </p:nvSpPr>
        <p:spPr>
          <a:xfrm>
            <a:off x="3570983" y="6356349"/>
            <a:ext cx="5050033" cy="365125"/>
          </a:xfrm>
        </p:spPr>
        <p:txBody>
          <a:bodyPr/>
          <a:lstStyle/>
          <a:p>
            <a:r>
              <a:rPr lang="fr-FR" dirty="0"/>
              <a:t>Assistant(e) De Vie aux Familles (Le développement psychomoteur de l'enfant)</a:t>
            </a:r>
          </a:p>
        </p:txBody>
      </p:sp>
      <p:sp>
        <p:nvSpPr>
          <p:cNvPr id="6" name="Espace réservé du numéro de diapositive 5">
            <a:extLst>
              <a:ext uri="{FF2B5EF4-FFF2-40B4-BE49-F238E27FC236}">
                <a16:creationId xmlns:a16="http://schemas.microsoft.com/office/drawing/2014/main" xmlns="" id="{72CEEF5B-BD82-49AF-BE8A-35F57AB3B6AC}"/>
              </a:ext>
            </a:extLst>
          </p:cNvPr>
          <p:cNvSpPr>
            <a:spLocks noGrp="1"/>
          </p:cNvSpPr>
          <p:nvPr>
            <p:ph type="sldNum" sz="quarter" idx="12"/>
          </p:nvPr>
        </p:nvSpPr>
        <p:spPr/>
        <p:txBody>
          <a:bodyPr/>
          <a:lstStyle/>
          <a:p>
            <a:fld id="{DC4E2E44-7E15-4F60-8769-B24118BA3663}" type="slidenum">
              <a:rPr lang="fr-FR" smtClean="0"/>
              <a:t>2</a:t>
            </a:fld>
            <a:endParaRPr lang="fr-FR" dirty="0"/>
          </a:p>
        </p:txBody>
      </p:sp>
      <p:sp>
        <p:nvSpPr>
          <p:cNvPr id="3" name="Titre 1">
            <a:extLst>
              <a:ext uri="{FF2B5EF4-FFF2-40B4-BE49-F238E27FC236}">
                <a16:creationId xmlns:a16="http://schemas.microsoft.com/office/drawing/2014/main" xmlns="" id="{29DF9C5A-2547-401B-8024-E4547CFA51ED}"/>
              </a:ext>
            </a:extLst>
          </p:cNvPr>
          <p:cNvSpPr txBox="1">
            <a:spLocks/>
          </p:cNvSpPr>
          <p:nvPr/>
        </p:nvSpPr>
        <p:spPr>
          <a:xfrm>
            <a:off x="1524000" y="1122363"/>
            <a:ext cx="9144000" cy="112207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Assistant(e) De Vie aux Familles</a:t>
            </a: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0895" y="3775140"/>
            <a:ext cx="1720805" cy="1720805"/>
          </a:xfrm>
          <a:prstGeom prst="rect">
            <a:avLst/>
          </a:prstGeom>
        </p:spPr>
      </p:pic>
      <p:pic>
        <p:nvPicPr>
          <p:cNvPr id="1032" name="Picture 8" descr="Alimentation du bébé : quel aliment à quel âge ? | PARENT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203" y="3554455"/>
            <a:ext cx="38576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e dois manger un bébé de 6 moi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853" y="3775140"/>
            <a:ext cx="2917539" cy="194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500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20</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372911" y="1300694"/>
            <a:ext cx="7819089" cy="4585871"/>
          </a:xfrm>
          <a:prstGeom prst="rect">
            <a:avLst/>
          </a:prstGeom>
          <a:noFill/>
        </p:spPr>
        <p:txBody>
          <a:bodyPr wrap="square" rtlCol="0">
            <a:spAutoFit/>
          </a:bodyPr>
          <a:lstStyle/>
          <a:p>
            <a:pPr marL="457200" indent="-457200" algn="just">
              <a:buFont typeface="+mj-lt"/>
              <a:buAutoNum type="alphaLcParenR" startAt="2"/>
            </a:pPr>
            <a:r>
              <a:rPr lang="fr-FR" sz="2400" b="1" dirty="0"/>
              <a:t>Calcul de la reconstitution du lait.</a:t>
            </a:r>
          </a:p>
          <a:p>
            <a:pPr algn="just"/>
            <a:r>
              <a:rPr lang="fr-FR" sz="2400" b="1" dirty="0"/>
              <a:t> </a:t>
            </a:r>
          </a:p>
          <a:p>
            <a:pPr algn="just"/>
            <a:r>
              <a:rPr lang="fr-FR" sz="2400" dirty="0"/>
              <a:t>Les laits 1</a:t>
            </a:r>
            <a:r>
              <a:rPr lang="fr-FR" sz="2400" baseline="30000" dirty="0"/>
              <a:t>er</a:t>
            </a:r>
            <a:r>
              <a:rPr lang="fr-FR" sz="2400" dirty="0"/>
              <a:t> et 2</a:t>
            </a:r>
            <a:r>
              <a:rPr lang="fr-FR" sz="2400" baseline="30000" dirty="0"/>
              <a:t>ème</a:t>
            </a:r>
            <a:r>
              <a:rPr lang="fr-FR" sz="2400" dirty="0"/>
              <a:t> âge se reconstituent à raison de :</a:t>
            </a:r>
          </a:p>
          <a:p>
            <a:pPr algn="just"/>
            <a:endParaRPr lang="fr-FR" sz="2400" dirty="0"/>
          </a:p>
          <a:p>
            <a:pPr algn="ctr"/>
            <a:r>
              <a:rPr lang="fr-FR" sz="2800" b="1" cap="small" dirty="0"/>
              <a:t>1 mesurette rase de lait dans 30 ml d’eau</a:t>
            </a:r>
          </a:p>
          <a:p>
            <a:pPr algn="ctr"/>
            <a:endParaRPr lang="fr-FR" sz="2400" b="1" cap="small" dirty="0"/>
          </a:p>
          <a:p>
            <a:pPr algn="ctr"/>
            <a:r>
              <a:rPr lang="fr-FR" sz="2400" b="1" dirty="0"/>
              <a:t>Il est important pour la santé de l’enfant de respecter scrupuleusement la concentration du lait.</a:t>
            </a:r>
          </a:p>
          <a:p>
            <a:endParaRPr lang="fr-FR" sz="2400" b="1" dirty="0"/>
          </a:p>
          <a:p>
            <a:r>
              <a:rPr lang="fr-FR" sz="2400" b="1" dirty="0"/>
              <a:t>1 mesurette = 30 ml d’eau</a:t>
            </a:r>
          </a:p>
          <a:p>
            <a:r>
              <a:rPr lang="fr-FR" sz="2400" b="1" dirty="0"/>
              <a:t>Pour un biberon de 120 ml d’eau = 4 mesurettes</a:t>
            </a:r>
          </a:p>
          <a:p>
            <a:r>
              <a:rPr lang="fr-FR" sz="2400" b="1" dirty="0"/>
              <a:t>Pour un biberon de 210 ml d’eau = 210 / 30 = …...mesurettes</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67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21</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146963" y="2464476"/>
            <a:ext cx="6927273" cy="2369880"/>
          </a:xfrm>
          <a:prstGeom prst="rect">
            <a:avLst/>
          </a:prstGeom>
          <a:noFill/>
        </p:spPr>
        <p:txBody>
          <a:bodyPr wrap="square" rtlCol="0">
            <a:spAutoFit/>
          </a:bodyPr>
          <a:lstStyle/>
          <a:p>
            <a:pPr algn="ctr"/>
            <a:r>
              <a:rPr lang="fr-FR" sz="2800" b="1" dirty="0"/>
              <a:t>Rôles de l’ADVF</a:t>
            </a:r>
          </a:p>
          <a:p>
            <a:pPr algn="ctr"/>
            <a:endParaRPr lang="fr-FR" sz="2400" b="1" dirty="0"/>
          </a:p>
          <a:p>
            <a:r>
              <a:rPr lang="fr-FR" sz="2400" b="1" i="1" dirty="0">
                <a:effectLst>
                  <a:outerShdw blurRad="38100" dist="38100" dir="2700000" algn="tl">
                    <a:srgbClr val="000000">
                      <a:alpha val="43137"/>
                    </a:srgbClr>
                  </a:outerShdw>
                </a:effectLst>
              </a:rPr>
              <a:t>La reconstitution du lait exige précision et minutie. Les mesurettes doivent être arasées. La bonne dilution est obtenue en roulant le biberon entre ses mains.</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22</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488873" y="500594"/>
            <a:ext cx="7329055" cy="1938992"/>
          </a:xfrm>
          <a:prstGeom prst="rect">
            <a:avLst/>
          </a:prstGeom>
          <a:noFill/>
        </p:spPr>
        <p:txBody>
          <a:bodyPr wrap="square" rtlCol="0">
            <a:spAutoFit/>
          </a:bodyPr>
          <a:lstStyle/>
          <a:p>
            <a:pPr marL="457200" indent="-457200" algn="just">
              <a:buFont typeface="+mj-lt"/>
              <a:buAutoNum type="alphaLcParenR" startAt="3"/>
            </a:pPr>
            <a:r>
              <a:rPr lang="fr-FR" sz="2400" b="1" dirty="0"/>
              <a:t>Les laits pour nourrissons : </a:t>
            </a:r>
          </a:p>
          <a:p>
            <a:pPr algn="just"/>
            <a:r>
              <a:rPr lang="fr-FR" sz="2400" b="1" dirty="0"/>
              <a:t> </a:t>
            </a:r>
          </a:p>
          <a:p>
            <a:pPr algn="just"/>
            <a:r>
              <a:rPr lang="fr-FR" sz="2400" dirty="0"/>
              <a:t>Les laits pour nourrissons sont préparés à partir de lait de vache ayant subi de nombreuses transformation.</a:t>
            </a:r>
          </a:p>
          <a:p>
            <a:pPr algn="just"/>
            <a:endParaRPr lang="fr-FR" sz="2400" b="1"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rocessus de Transformation pour notre Lait en Poudre pour Bébé - Fass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012" y="2327564"/>
            <a:ext cx="7374752" cy="391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48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23</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72911" y="500895"/>
            <a:ext cx="7329056" cy="2215991"/>
          </a:xfrm>
          <a:prstGeom prst="rect">
            <a:avLst/>
          </a:prstGeom>
        </p:spPr>
        <p:txBody>
          <a:bodyPr wrap="square">
            <a:spAutoFit/>
          </a:bodyPr>
          <a:lstStyle/>
          <a:p>
            <a:r>
              <a:rPr lang="fr-FR" sz="2400" b="1" dirty="0"/>
              <a:t>1. La collecte du lait  </a:t>
            </a:r>
          </a:p>
          <a:p>
            <a:r>
              <a:rPr lang="fr-FR" dirty="0">
                <a:solidFill>
                  <a:srgbClr val="706F6F"/>
                </a:solidFill>
                <a:latin typeface="Arial" panose="020B0604020202020204" pitchFamily="34" charset="0"/>
              </a:rPr>
              <a:t/>
            </a:r>
            <a:br>
              <a:rPr lang="fr-FR" dirty="0">
                <a:solidFill>
                  <a:srgbClr val="706F6F"/>
                </a:solidFill>
                <a:latin typeface="Arial" panose="020B0604020202020204" pitchFamily="34" charset="0"/>
              </a:rPr>
            </a:br>
            <a:r>
              <a:rPr lang="fr-FR" sz="2400" dirty="0"/>
              <a:t>La collecte du lait chez nos producteurs laitiers s’effectue quotidiennement. Le lait entrant dans la formulation de nos produits nutritionnels est spécifiquement sélectionné pour sa fraîcheur et sa qualité.</a:t>
            </a:r>
          </a:p>
        </p:txBody>
      </p:sp>
      <p:pic>
        <p:nvPicPr>
          <p:cNvPr id="11" name="Image 10"/>
          <p:cNvPicPr>
            <a:picLocks noChangeAspect="1"/>
          </p:cNvPicPr>
          <p:nvPr/>
        </p:nvPicPr>
        <p:blipFill>
          <a:blip r:embed="rId3"/>
          <a:stretch>
            <a:fillRect/>
          </a:stretch>
        </p:blipFill>
        <p:spPr>
          <a:xfrm>
            <a:off x="5671992" y="2856544"/>
            <a:ext cx="4730894" cy="3499806"/>
          </a:xfrm>
          <a:prstGeom prst="rect">
            <a:avLst/>
          </a:prstGeom>
        </p:spPr>
      </p:pic>
    </p:spTree>
    <p:extLst>
      <p:ext uri="{BB962C8B-B14F-4D97-AF65-F5344CB8AC3E}">
        <p14:creationId xmlns:p14="http://schemas.microsoft.com/office/powerpoint/2010/main" val="972491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24</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72911" y="500895"/>
            <a:ext cx="7329056" cy="3416320"/>
          </a:xfrm>
          <a:prstGeom prst="rect">
            <a:avLst/>
          </a:prstGeom>
        </p:spPr>
        <p:txBody>
          <a:bodyPr wrap="square">
            <a:spAutoFit/>
          </a:bodyPr>
          <a:lstStyle/>
          <a:p>
            <a:r>
              <a:rPr lang="fr-FR" sz="2400" b="1" dirty="0"/>
              <a:t>2. Le dépotage du lait à l'usine </a:t>
            </a:r>
          </a:p>
          <a:p>
            <a:r>
              <a:rPr lang="fr-FR" sz="2400" dirty="0"/>
              <a:t/>
            </a:r>
            <a:br>
              <a:rPr lang="fr-FR" sz="2400" dirty="0"/>
            </a:br>
            <a:r>
              <a:rPr lang="fr-FR" sz="2400" dirty="0"/>
              <a:t>Après la traite, le lait liquide est immédiatement stocké à la ferme dans un tank réfrigéré pour être ensuite transporté vers la coopérative laitière par un camion-citerne. De la traite au dépotage, le lait liquide est stocké et transporté à une température stable de 3 à 4° C et ce, afin d’éviter toute évolution microbiologique et développement enzymatique.</a:t>
            </a:r>
          </a:p>
        </p:txBody>
      </p:sp>
      <p:pic>
        <p:nvPicPr>
          <p:cNvPr id="12" name="Image 11"/>
          <p:cNvPicPr>
            <a:picLocks noChangeAspect="1"/>
          </p:cNvPicPr>
          <p:nvPr/>
        </p:nvPicPr>
        <p:blipFill>
          <a:blip r:embed="rId3"/>
          <a:stretch>
            <a:fillRect/>
          </a:stretch>
        </p:blipFill>
        <p:spPr>
          <a:xfrm>
            <a:off x="6304863" y="3929413"/>
            <a:ext cx="3465150" cy="2414739"/>
          </a:xfrm>
          <a:prstGeom prst="rect">
            <a:avLst/>
          </a:prstGeom>
        </p:spPr>
      </p:pic>
    </p:spTree>
    <p:extLst>
      <p:ext uri="{BB962C8B-B14F-4D97-AF65-F5344CB8AC3E}">
        <p14:creationId xmlns:p14="http://schemas.microsoft.com/office/powerpoint/2010/main" val="1483384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25</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641273" y="1274815"/>
            <a:ext cx="7259781" cy="4524315"/>
          </a:xfrm>
          <a:prstGeom prst="rect">
            <a:avLst/>
          </a:prstGeom>
        </p:spPr>
        <p:txBody>
          <a:bodyPr wrap="square">
            <a:spAutoFit/>
          </a:bodyPr>
          <a:lstStyle/>
          <a:p>
            <a:pPr algn="just"/>
            <a:r>
              <a:rPr lang="fr-FR" sz="2400" b="1" dirty="0"/>
              <a:t>3. La phase liquide</a:t>
            </a:r>
          </a:p>
          <a:p>
            <a:pPr algn="just"/>
            <a:r>
              <a:rPr lang="fr-FR" sz="2400" dirty="0"/>
              <a:t> </a:t>
            </a:r>
          </a:p>
          <a:p>
            <a:pPr algn="just"/>
            <a:r>
              <a:rPr lang="fr-FR" sz="2400" dirty="0"/>
              <a:t>La libération qualitative du lait liquide ne s’effectue que si les résultats des analyses en laboratoire sont conformes au cahier des charges. Celui-ci est alors dépoté et stocké rapidement dans de grands réservoirs avant sa mise en œuvre dans le processus de production. Le lait liquide passe d’abord par la phase de l’écrémage pour ensuite être pasteurisé ce qui va permettre de détruire les micro-organismes pathogènes et d’inactiver le développement enzymatique tout en maintenant le profil nutritionnel du lait.</a:t>
            </a:r>
          </a:p>
        </p:txBody>
      </p:sp>
    </p:spTree>
    <p:extLst>
      <p:ext uri="{BB962C8B-B14F-4D97-AF65-F5344CB8AC3E}">
        <p14:creationId xmlns:p14="http://schemas.microsoft.com/office/powerpoint/2010/main" val="532992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26</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475018" y="500895"/>
            <a:ext cx="7232073" cy="3416320"/>
          </a:xfrm>
          <a:prstGeom prst="rect">
            <a:avLst/>
          </a:prstGeom>
        </p:spPr>
        <p:txBody>
          <a:bodyPr wrap="square">
            <a:spAutoFit/>
          </a:bodyPr>
          <a:lstStyle/>
          <a:p>
            <a:pPr algn="just"/>
            <a:r>
              <a:rPr lang="fr-FR" sz="2400" dirty="0"/>
              <a:t>Les étapes de production suivantes concernent l’ajout d’ingrédients nécessaires à la préparation de formules infantiles comme :</a:t>
            </a:r>
          </a:p>
          <a:p>
            <a:pPr algn="just"/>
            <a:r>
              <a:rPr lang="fr-FR" sz="2400" dirty="0"/>
              <a:t>Les huiles végétales qui sont livrées sur base quotidienne</a:t>
            </a:r>
          </a:p>
          <a:p>
            <a:pPr algn="just"/>
            <a:r>
              <a:rPr lang="fr-FR" sz="2400" dirty="0"/>
              <a:t>Les protéines de lactosérum</a:t>
            </a:r>
          </a:p>
          <a:p>
            <a:pPr algn="just"/>
            <a:r>
              <a:rPr lang="fr-FR" sz="2400" dirty="0"/>
              <a:t>L’ajustement de la composition (phase de standardisation) et sa concentration par évaporation achèvent la phase de préparation dans la zone humide et avant une transition vers la zone sèche.</a:t>
            </a:r>
          </a:p>
        </p:txBody>
      </p:sp>
      <p:pic>
        <p:nvPicPr>
          <p:cNvPr id="3" name="Image 2"/>
          <p:cNvPicPr>
            <a:picLocks noChangeAspect="1"/>
          </p:cNvPicPr>
          <p:nvPr/>
        </p:nvPicPr>
        <p:blipFill>
          <a:blip r:embed="rId3"/>
          <a:stretch>
            <a:fillRect/>
          </a:stretch>
        </p:blipFill>
        <p:spPr>
          <a:xfrm>
            <a:off x="4475018" y="3965150"/>
            <a:ext cx="7232073" cy="2343264"/>
          </a:xfrm>
          <a:prstGeom prst="rect">
            <a:avLst/>
          </a:prstGeom>
        </p:spPr>
      </p:pic>
    </p:spTree>
    <p:extLst>
      <p:ext uri="{BB962C8B-B14F-4D97-AF65-F5344CB8AC3E}">
        <p14:creationId xmlns:p14="http://schemas.microsoft.com/office/powerpoint/2010/main" val="1148927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27</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599707" y="351027"/>
            <a:ext cx="7398326" cy="3262432"/>
          </a:xfrm>
          <a:prstGeom prst="rect">
            <a:avLst/>
          </a:prstGeom>
        </p:spPr>
        <p:txBody>
          <a:bodyPr wrap="square">
            <a:spAutoFit/>
          </a:bodyPr>
          <a:lstStyle/>
          <a:p>
            <a:r>
              <a:rPr lang="fr-FR" sz="2400" b="1" dirty="0"/>
              <a:t>4. Séchage par pulvérisation</a:t>
            </a:r>
          </a:p>
          <a:p>
            <a:r>
              <a:rPr lang="fr-FR" sz="1000" dirty="0"/>
              <a:t/>
            </a:r>
            <a:br>
              <a:rPr lang="fr-FR" sz="1000" dirty="0"/>
            </a:br>
            <a:r>
              <a:rPr lang="fr-FR" sz="2400" dirty="0"/>
              <a:t>Nos sites de production sont équipés d’outils modernes et notamment de tours de séchage par centrifugation (MSD).</a:t>
            </a:r>
          </a:p>
          <a:p>
            <a:pPr algn="just"/>
            <a:r>
              <a:rPr lang="fr-FR" sz="2400" dirty="0"/>
              <a:t>Cette méthode de fabrication lente est le cadre industriel de la production de la poudre. Cela permet de collecter par les technologies de séchage et de fluidification des particules de poudre instantanée, avec une granulométrie et une composition régulières.</a:t>
            </a:r>
          </a:p>
        </p:txBody>
      </p:sp>
      <p:pic>
        <p:nvPicPr>
          <p:cNvPr id="3" name="Image 2"/>
          <p:cNvPicPr>
            <a:picLocks noChangeAspect="1"/>
          </p:cNvPicPr>
          <p:nvPr/>
        </p:nvPicPr>
        <p:blipFill>
          <a:blip r:embed="rId3"/>
          <a:stretch>
            <a:fillRect/>
          </a:stretch>
        </p:blipFill>
        <p:spPr>
          <a:xfrm>
            <a:off x="4599708" y="3613459"/>
            <a:ext cx="7398327" cy="2790827"/>
          </a:xfrm>
          <a:prstGeom prst="rect">
            <a:avLst/>
          </a:prstGeom>
        </p:spPr>
      </p:pic>
    </p:spTree>
    <p:extLst>
      <p:ext uri="{BB962C8B-B14F-4D97-AF65-F5344CB8AC3E}">
        <p14:creationId xmlns:p14="http://schemas.microsoft.com/office/powerpoint/2010/main" val="2957766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28</a:t>
            </a:fld>
            <a:endParaRPr lang="fr-FR" dirty="0"/>
          </a:p>
        </p:txBody>
      </p:sp>
      <p:pic>
        <p:nvPicPr>
          <p:cNvPr id="4098" name="Picture 2" descr="Processus de Transformation pour notre Lait en Poudre pour Bébé - Fass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72911" y="500895"/>
            <a:ext cx="7329056" cy="3046988"/>
          </a:xfrm>
          <a:prstGeom prst="rect">
            <a:avLst/>
          </a:prstGeom>
        </p:spPr>
        <p:txBody>
          <a:bodyPr wrap="square">
            <a:spAutoFit/>
          </a:bodyPr>
          <a:lstStyle/>
          <a:p>
            <a:r>
              <a:rPr lang="fr-FR" sz="2400" b="1" dirty="0"/>
              <a:t>5. Poudre formulée</a:t>
            </a:r>
          </a:p>
          <a:p>
            <a:r>
              <a:rPr lang="fr-FR" sz="2400" dirty="0"/>
              <a:t> </a:t>
            </a:r>
          </a:p>
          <a:p>
            <a:r>
              <a:rPr lang="fr-FR" sz="2400" dirty="0"/>
              <a:t>Après la phase de séchage, la poudre est ensachée dans de grands containers souples de 800 kg et ce dans des conditions d’hygiène très élevées. Il s’agit d’un stockage intermédiaire afin de réaliser des analyses microbiologiques et physico-chimiques complètes avant la libération qualitative pour conditionnement.</a:t>
            </a:r>
          </a:p>
        </p:txBody>
      </p:sp>
      <p:pic>
        <p:nvPicPr>
          <p:cNvPr id="8" name="Image 7"/>
          <p:cNvPicPr>
            <a:picLocks noChangeAspect="1"/>
          </p:cNvPicPr>
          <p:nvPr/>
        </p:nvPicPr>
        <p:blipFill rotWithShape="1">
          <a:blip r:embed="rId4"/>
          <a:srcRect b="7551"/>
          <a:stretch/>
        </p:blipFill>
        <p:spPr>
          <a:xfrm>
            <a:off x="5347854" y="3792231"/>
            <a:ext cx="5001491" cy="2367706"/>
          </a:xfrm>
          <a:prstGeom prst="rect">
            <a:avLst/>
          </a:prstGeom>
        </p:spPr>
      </p:pic>
    </p:spTree>
    <p:extLst>
      <p:ext uri="{BB962C8B-B14F-4D97-AF65-F5344CB8AC3E}">
        <p14:creationId xmlns:p14="http://schemas.microsoft.com/office/powerpoint/2010/main" val="241897014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29</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72911" y="500895"/>
            <a:ext cx="7329056" cy="3046988"/>
          </a:xfrm>
          <a:prstGeom prst="rect">
            <a:avLst/>
          </a:prstGeom>
        </p:spPr>
        <p:txBody>
          <a:bodyPr wrap="square">
            <a:spAutoFit/>
          </a:bodyPr>
          <a:lstStyle/>
          <a:p>
            <a:r>
              <a:rPr lang="fr-FR" sz="2400" b="1" dirty="0"/>
              <a:t>6. Le conditionnement</a:t>
            </a:r>
          </a:p>
          <a:p>
            <a:r>
              <a:rPr lang="fr-FR" sz="2400" dirty="0"/>
              <a:t> </a:t>
            </a:r>
          </a:p>
          <a:p>
            <a:r>
              <a:rPr lang="fr-FR" sz="2400" dirty="0"/>
              <a:t>Après la libération par notre laboratoire, la poudre est conditionnée dans des boîtes métalliques ou dans des sachets, sous gaz inerte afin d’assurer une durée de vie jusqu’à 3 ans au produit. L’encaissage des boîtes dans le carton se fait automatiquement grâce à un système robotisé appelé « wrap-around ».</a:t>
            </a:r>
          </a:p>
        </p:txBody>
      </p:sp>
      <p:pic>
        <p:nvPicPr>
          <p:cNvPr id="3" name="Image 2"/>
          <p:cNvPicPr>
            <a:picLocks noChangeAspect="1"/>
          </p:cNvPicPr>
          <p:nvPr/>
        </p:nvPicPr>
        <p:blipFill>
          <a:blip r:embed="rId3"/>
          <a:stretch>
            <a:fillRect/>
          </a:stretch>
        </p:blipFill>
        <p:spPr>
          <a:xfrm>
            <a:off x="4602306" y="3909000"/>
            <a:ext cx="3308639" cy="2399414"/>
          </a:xfrm>
          <a:prstGeom prst="rect">
            <a:avLst/>
          </a:prstGeom>
        </p:spPr>
      </p:pic>
      <p:pic>
        <p:nvPicPr>
          <p:cNvPr id="9" name="Image 8"/>
          <p:cNvPicPr>
            <a:picLocks noChangeAspect="1"/>
          </p:cNvPicPr>
          <p:nvPr/>
        </p:nvPicPr>
        <p:blipFill>
          <a:blip r:embed="rId4"/>
          <a:stretch>
            <a:fillRect/>
          </a:stretch>
        </p:blipFill>
        <p:spPr>
          <a:xfrm>
            <a:off x="8140339" y="3908999"/>
            <a:ext cx="3802280" cy="2495285"/>
          </a:xfrm>
          <a:prstGeom prst="rect">
            <a:avLst/>
          </a:prstGeom>
        </p:spPr>
      </p:pic>
    </p:spTree>
    <p:extLst>
      <p:ext uri="{BB962C8B-B14F-4D97-AF65-F5344CB8AC3E}">
        <p14:creationId xmlns:p14="http://schemas.microsoft.com/office/powerpoint/2010/main" val="239226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Rappel des spécificités de l’appareil digestif de l’enfant :</a:t>
            </a:r>
          </a:p>
          <a:p>
            <a:pPr algn="ctr"/>
            <a:endParaRPr lang="fr-FR" dirty="0"/>
          </a:p>
          <a:p>
            <a:pPr marL="342900" indent="-342900" algn="ctr">
              <a:buFont typeface="+mj-lt"/>
              <a:buAutoNum type="arabicPeriod"/>
            </a:pPr>
            <a:r>
              <a:rPr lang="fr-FR" sz="2400" dirty="0"/>
              <a:t>Au niveau de la bouche :</a:t>
            </a:r>
          </a:p>
          <a:p>
            <a:pPr marL="342900" indent="-342900" algn="ctr">
              <a:buFont typeface="+mj-lt"/>
              <a:buAutoNum type="arabicPeriod"/>
            </a:pPr>
            <a:endParaRPr lang="fr-FR" dirty="0"/>
          </a:p>
          <a:p>
            <a:pPr marL="342900" indent="-342900" algn="ctr">
              <a:buFont typeface="+mj-lt"/>
              <a:buAutoNum type="arabicPeriod"/>
            </a:pP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280338" y="2320894"/>
            <a:ext cx="6658378" cy="3785652"/>
          </a:xfrm>
          <a:prstGeom prst="rect">
            <a:avLst/>
          </a:prstGeom>
          <a:noFill/>
        </p:spPr>
        <p:txBody>
          <a:bodyPr wrap="square" rtlCol="0">
            <a:spAutoFit/>
          </a:bodyPr>
          <a:lstStyle/>
          <a:p>
            <a:pPr algn="just"/>
            <a:r>
              <a:rPr lang="fr-FR" sz="2400" dirty="0"/>
              <a:t>Le nourrisson n’a pas de dent avant 6 mois et la mastication n’est pas efficace avant 1 an et demi. La succion est un reflexe, mais 10 à 15 fois plus pénible au sein qu’à la tétine. C’est pourquoi il est préférable d’employer cette dernière méthode chez les prématurés et les nourrissons malades.</a:t>
            </a:r>
          </a:p>
          <a:p>
            <a:pPr algn="ctr"/>
            <a:endParaRPr lang="fr-FR" sz="2400" dirty="0"/>
          </a:p>
          <a:p>
            <a:pPr algn="just"/>
            <a:r>
              <a:rPr lang="fr-FR" sz="2400" dirty="0"/>
              <a:t>Les phénomènes chimiques sont réduits ; il y peu de salive et la ptyaline (qui contient l’amylase salivaire) n’est pas active avant quatre mois.</a:t>
            </a:r>
          </a:p>
        </p:txBody>
      </p:sp>
      <p:pic>
        <p:nvPicPr>
          <p:cNvPr id="13" name="Image 12"/>
          <p:cNvPicPr>
            <a:picLocks noChangeAspect="1"/>
          </p:cNvPicPr>
          <p:nvPr/>
        </p:nvPicPr>
        <p:blipFill rotWithShape="1">
          <a:blip r:embed="rId2"/>
          <a:srcRect l="55774" t="25152" r="10528" b="33326"/>
          <a:stretch/>
        </p:blipFill>
        <p:spPr>
          <a:xfrm>
            <a:off x="1505183" y="4663131"/>
            <a:ext cx="1803218" cy="1249251"/>
          </a:xfrm>
          <a:prstGeom prst="rect">
            <a:avLst/>
          </a:prstGeom>
        </p:spPr>
      </p:pic>
    </p:spTree>
    <p:extLst>
      <p:ext uri="{BB962C8B-B14F-4D97-AF65-F5344CB8AC3E}">
        <p14:creationId xmlns:p14="http://schemas.microsoft.com/office/powerpoint/2010/main" val="587466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30</a:t>
            </a:fld>
            <a:endParaRPr lang="fr-FR" dirty="0"/>
          </a:p>
        </p:txBody>
      </p:sp>
      <p:pic>
        <p:nvPicPr>
          <p:cNvPr id="4098" name="Picture 2" descr="Processus de Transformation pour notre Lait en Poudre pour Bébé - Fass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613459"/>
            <a:ext cx="3932237" cy="2694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72911" y="500895"/>
            <a:ext cx="7329056" cy="1200329"/>
          </a:xfrm>
          <a:prstGeom prst="rect">
            <a:avLst/>
          </a:prstGeom>
        </p:spPr>
        <p:txBody>
          <a:bodyPr wrap="square">
            <a:spAutoFit/>
          </a:bodyPr>
          <a:lstStyle/>
          <a:p>
            <a:r>
              <a:rPr lang="fr-FR" sz="2400" b="1" dirty="0"/>
              <a:t>7. Le consommateur</a:t>
            </a:r>
          </a:p>
          <a:p>
            <a:r>
              <a:rPr lang="fr-FR" sz="2400" dirty="0"/>
              <a:t> </a:t>
            </a:r>
          </a:p>
          <a:p>
            <a:r>
              <a:rPr lang="fr-FR" sz="2400" dirty="0"/>
              <a:t>Une gamme de produits complète pour toute la famille. </a:t>
            </a:r>
          </a:p>
        </p:txBody>
      </p:sp>
      <p:pic>
        <p:nvPicPr>
          <p:cNvPr id="8" name="Image 7"/>
          <p:cNvPicPr>
            <a:picLocks noChangeAspect="1"/>
          </p:cNvPicPr>
          <p:nvPr/>
        </p:nvPicPr>
        <p:blipFill>
          <a:blip r:embed="rId3"/>
          <a:stretch>
            <a:fillRect/>
          </a:stretch>
        </p:blipFill>
        <p:spPr>
          <a:xfrm>
            <a:off x="4707733" y="1749159"/>
            <a:ext cx="6659412" cy="2990235"/>
          </a:xfrm>
          <a:prstGeom prst="rect">
            <a:avLst/>
          </a:prstGeom>
        </p:spPr>
      </p:pic>
      <p:sp>
        <p:nvSpPr>
          <p:cNvPr id="11" name="Rectangle 10"/>
          <p:cNvSpPr/>
          <p:nvPr/>
        </p:nvSpPr>
        <p:spPr>
          <a:xfrm>
            <a:off x="4707733" y="4905890"/>
            <a:ext cx="7329056" cy="1200329"/>
          </a:xfrm>
          <a:prstGeom prst="rect">
            <a:avLst/>
          </a:prstGeom>
        </p:spPr>
        <p:txBody>
          <a:bodyPr wrap="square">
            <a:spAutoFit/>
          </a:bodyPr>
          <a:lstStyle/>
          <a:p>
            <a:r>
              <a:rPr lang="fr-FR" sz="2400" b="1" cap="small" dirty="0"/>
              <a:t>Les Grandes Marques : </a:t>
            </a:r>
          </a:p>
          <a:p>
            <a:r>
              <a:rPr lang="fr-FR" sz="2400" dirty="0"/>
              <a:t> </a:t>
            </a:r>
          </a:p>
          <a:p>
            <a:r>
              <a:rPr lang="fr-FR" sz="2400" dirty="0"/>
              <a:t>Lactalis, Régilait, Groupe FERRER</a:t>
            </a:r>
          </a:p>
        </p:txBody>
      </p:sp>
    </p:spTree>
    <p:extLst>
      <p:ext uri="{BB962C8B-B14F-4D97-AF65-F5344CB8AC3E}">
        <p14:creationId xmlns:p14="http://schemas.microsoft.com/office/powerpoint/2010/main" val="2352294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Les caractéristiques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31</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209309" y="465120"/>
            <a:ext cx="6802582" cy="2492990"/>
          </a:xfrm>
          <a:prstGeom prst="rect">
            <a:avLst/>
          </a:prstGeom>
          <a:noFill/>
        </p:spPr>
        <p:txBody>
          <a:bodyPr wrap="square" rtlCol="0">
            <a:spAutoFit/>
          </a:bodyPr>
          <a:lstStyle/>
          <a:p>
            <a:pPr algn="just"/>
            <a:r>
              <a:rPr lang="fr-FR" sz="2800" b="1" dirty="0"/>
              <a:t>Ces laits ont des caractéristiques communes, ils sont enrichis :</a:t>
            </a:r>
          </a:p>
          <a:p>
            <a:pPr algn="just"/>
            <a:endParaRPr lang="fr-FR" sz="2800" b="1" dirty="0"/>
          </a:p>
          <a:p>
            <a:pPr marL="342900" indent="-342900" algn="just">
              <a:buFont typeface="Arial" panose="020B0604020202020204" pitchFamily="34" charset="0"/>
              <a:buChar char="•"/>
            </a:pPr>
            <a:r>
              <a:rPr lang="fr-FR" sz="2400" dirty="0"/>
              <a:t>En acide linoléique ;</a:t>
            </a:r>
          </a:p>
          <a:p>
            <a:pPr marL="342900" indent="-342900" algn="just">
              <a:buFont typeface="Arial" panose="020B0604020202020204" pitchFamily="34" charset="0"/>
              <a:buChar char="•"/>
            </a:pPr>
            <a:r>
              <a:rPr lang="fr-FR" sz="2400" dirty="0"/>
              <a:t>En fer ;</a:t>
            </a:r>
          </a:p>
          <a:p>
            <a:pPr marL="342900" indent="-342900" algn="just">
              <a:buFont typeface="Arial" panose="020B0604020202020204" pitchFamily="34" charset="0"/>
              <a:buChar char="•"/>
            </a:pPr>
            <a:r>
              <a:rPr lang="fr-FR" sz="2400" dirty="0"/>
              <a:t>En vitamines.</a:t>
            </a:r>
          </a:p>
        </p:txBody>
      </p:sp>
      <p:pic>
        <p:nvPicPr>
          <p:cNvPr id="9" name="Picture 4" descr="Mesurette lait bébé - LaitBéb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7" y="340606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xmlns="" id="{A063087D-E9A0-4CAF-8664-4D9DE3575273}"/>
              </a:ext>
            </a:extLst>
          </p:cNvPr>
          <p:cNvSpPr txBox="1"/>
          <p:nvPr/>
        </p:nvSpPr>
        <p:spPr>
          <a:xfrm>
            <a:off x="5209309" y="3056199"/>
            <a:ext cx="6802582" cy="2800767"/>
          </a:xfrm>
          <a:prstGeom prst="rect">
            <a:avLst/>
          </a:prstGeom>
          <a:noFill/>
        </p:spPr>
        <p:txBody>
          <a:bodyPr wrap="square" rtlCol="0">
            <a:spAutoFit/>
          </a:bodyPr>
          <a:lstStyle/>
          <a:p>
            <a:pPr algn="just"/>
            <a:r>
              <a:rPr lang="fr-FR" sz="2800" b="1" dirty="0"/>
              <a:t>Les intérêts du lait qui favorisent :</a:t>
            </a:r>
          </a:p>
          <a:p>
            <a:pPr algn="just"/>
            <a:endParaRPr lang="fr-FR" sz="2800" b="1" dirty="0"/>
          </a:p>
          <a:p>
            <a:pPr marL="342900" indent="-342900" algn="just">
              <a:buFont typeface="Arial" panose="020B0604020202020204" pitchFamily="34" charset="0"/>
              <a:buChar char="•"/>
            </a:pPr>
            <a:r>
              <a:rPr lang="fr-FR" sz="2400" dirty="0"/>
              <a:t>Un bon développement cérébrale ;</a:t>
            </a:r>
          </a:p>
          <a:p>
            <a:pPr marL="342900" indent="-342900" algn="just">
              <a:buFont typeface="Arial" panose="020B0604020202020204" pitchFamily="34" charset="0"/>
              <a:buChar char="•"/>
            </a:pPr>
            <a:r>
              <a:rPr lang="fr-FR" sz="2400" dirty="0"/>
              <a:t>La prévention de l’anémie (carence en fer) et du rachitisme (carence en calcium) ;</a:t>
            </a:r>
          </a:p>
          <a:p>
            <a:pPr marL="342900" indent="-342900" algn="just">
              <a:buFont typeface="Arial" panose="020B0604020202020204" pitchFamily="34" charset="0"/>
              <a:buChar char="•"/>
            </a:pPr>
            <a:r>
              <a:rPr lang="fr-FR" sz="2400" dirty="0"/>
              <a:t>Une bonne croissance ;</a:t>
            </a:r>
          </a:p>
          <a:p>
            <a:pPr marL="342900" indent="-342900" algn="just">
              <a:buFont typeface="Arial" panose="020B0604020202020204" pitchFamily="34" charset="0"/>
              <a:buChar char="•"/>
            </a:pPr>
            <a:r>
              <a:rPr lang="fr-FR" sz="2400" dirty="0"/>
              <a:t>La prévention de l’infection.</a:t>
            </a:r>
          </a:p>
        </p:txBody>
      </p:sp>
    </p:spTree>
    <p:extLst>
      <p:ext uri="{BB962C8B-B14F-4D97-AF65-F5344CB8AC3E}">
        <p14:creationId xmlns:p14="http://schemas.microsoft.com/office/powerpoint/2010/main" val="1677130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32</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939145" y="1480803"/>
            <a:ext cx="6927273" cy="3847207"/>
          </a:xfrm>
          <a:prstGeom prst="rect">
            <a:avLst/>
          </a:prstGeom>
          <a:noFill/>
        </p:spPr>
        <p:txBody>
          <a:bodyPr wrap="square" rtlCol="0">
            <a:spAutoFit/>
          </a:bodyPr>
          <a:lstStyle/>
          <a:p>
            <a:pPr algn="ctr"/>
            <a:r>
              <a:rPr lang="fr-FR" sz="2800" b="1" dirty="0"/>
              <a:t>Rôles de l’ADVF</a:t>
            </a:r>
          </a:p>
          <a:p>
            <a:pPr algn="ctr"/>
            <a:endParaRPr lang="fr-FR" sz="2400" b="1" dirty="0"/>
          </a:p>
          <a:p>
            <a:r>
              <a:rPr lang="fr-FR" sz="2400" b="1" i="1" dirty="0">
                <a:effectLst>
                  <a:outerShdw blurRad="38100" dist="38100" dir="2700000" algn="tl">
                    <a:srgbClr val="000000">
                      <a:alpha val="43137"/>
                    </a:srgbClr>
                  </a:outerShdw>
                </a:effectLst>
              </a:rPr>
              <a:t>L’Assistant(e) De Vie aux Familles, doit pouvoir répondre à une demande d’aide de la maman.</a:t>
            </a:r>
          </a:p>
          <a:p>
            <a:r>
              <a:rPr lang="fr-FR" sz="2400" b="1" i="1" dirty="0">
                <a:effectLst>
                  <a:outerShdw blurRad="38100" dist="38100" dir="2700000" algn="tl">
                    <a:srgbClr val="000000">
                      <a:alpha val="43137"/>
                    </a:srgbClr>
                  </a:outerShdw>
                </a:effectLst>
              </a:rPr>
              <a:t>- l’Assistant De Vie aux Familles devra surveiller la quantité de lait ingérée par le bébé. Elle s’apprécie par l’observation du nombre de déglutitions comparé au nombre de mouvement de succion. Il ne suffit pas que le bébé tète vigoureusement, il doit encore déglutir régulièrement </a:t>
            </a:r>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Tree>
    <p:extLst>
      <p:ext uri="{BB962C8B-B14F-4D97-AF65-F5344CB8AC3E}">
        <p14:creationId xmlns:p14="http://schemas.microsoft.com/office/powerpoint/2010/main" val="2798452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33</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925290" y="500594"/>
            <a:ext cx="6927273" cy="5693866"/>
          </a:xfrm>
          <a:prstGeom prst="rect">
            <a:avLst/>
          </a:prstGeom>
          <a:noFill/>
        </p:spPr>
        <p:txBody>
          <a:bodyPr wrap="square" rtlCol="0">
            <a:spAutoFit/>
          </a:bodyPr>
          <a:lstStyle/>
          <a:p>
            <a:pPr algn="ctr"/>
            <a:r>
              <a:rPr lang="fr-FR" sz="2800" b="1" dirty="0"/>
              <a:t>Rôles de l’ADVF</a:t>
            </a:r>
          </a:p>
          <a:p>
            <a:pPr algn="ctr"/>
            <a:endParaRPr lang="fr-FR" sz="2400" b="1" dirty="0"/>
          </a:p>
          <a:p>
            <a:r>
              <a:rPr lang="fr-FR" sz="2400" b="1" i="1" dirty="0">
                <a:effectLst>
                  <a:outerShdw blurRad="38100" dist="38100" dir="2700000" algn="tl">
                    <a:srgbClr val="000000">
                      <a:alpha val="43137"/>
                    </a:srgbClr>
                  </a:outerShdw>
                </a:effectLst>
              </a:rPr>
              <a:t>L’Assistant(e) De Vie aux Familles, doit aussi surveiller la prise alimentaire. Elle s’apprécie par l’observation du comportement, de la courbe de poids, des selles.</a:t>
            </a:r>
          </a:p>
          <a:p>
            <a:endParaRPr lang="fr-FR" sz="2400" b="1" i="1"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fr-FR" sz="2400" b="1" i="1" u="sng" dirty="0"/>
              <a:t>Surveiller le comportement du bébé </a:t>
            </a:r>
            <a:r>
              <a:rPr lang="fr-FR" sz="2400" b="1" i="1" u="sng" dirty="0">
                <a:effectLst>
                  <a:outerShdw blurRad="38100" dist="38100" dir="2700000" algn="tl">
                    <a:srgbClr val="000000">
                      <a:alpha val="43137"/>
                    </a:srgbClr>
                  </a:outerShdw>
                </a:effectLst>
              </a:rPr>
              <a:t>: </a:t>
            </a:r>
            <a:r>
              <a:rPr lang="fr-FR" sz="2400" b="1" i="1" dirty="0">
                <a:effectLst>
                  <a:outerShdw blurRad="38100" dist="38100" dir="2700000" algn="tl">
                    <a:srgbClr val="000000">
                      <a:alpha val="43137"/>
                    </a:srgbClr>
                  </a:outerShdw>
                </a:effectLst>
              </a:rPr>
              <a:t>un bébé qui paraît repu après la tétée est un bébé à qui l’allaitement profite. En revanche, des cris, des pleurs doivent éveiller l’attention ;</a:t>
            </a:r>
          </a:p>
          <a:p>
            <a:pPr marL="342900" indent="-342900">
              <a:buFont typeface="Arial" panose="020B0604020202020204" pitchFamily="34" charset="0"/>
              <a:buChar char="•"/>
            </a:pPr>
            <a:r>
              <a:rPr lang="fr-FR" sz="2400" b="1" i="1" u="sng" dirty="0"/>
              <a:t>Surveiller les selles : </a:t>
            </a:r>
            <a:r>
              <a:rPr lang="fr-FR" sz="2400" b="1" i="1" dirty="0">
                <a:effectLst>
                  <a:outerShdw blurRad="38100" dist="38100" dir="2700000" algn="tl">
                    <a:srgbClr val="000000">
                      <a:alpha val="43137"/>
                    </a:srgbClr>
                  </a:outerShdw>
                </a:effectLst>
              </a:rPr>
              <a:t>1 à 2 selles / jour, bien moulées, sont normales chez l’enfant nourri au biberon ;</a:t>
            </a:r>
          </a:p>
          <a:p>
            <a:pPr marL="342900" indent="-342900">
              <a:buFont typeface="Arial" panose="020B0604020202020204" pitchFamily="34" charset="0"/>
              <a:buChar char="•"/>
            </a:pPr>
            <a:r>
              <a:rPr lang="fr-FR" sz="2400" b="1" i="1" u="sng" dirty="0"/>
              <a:t>Surveiller le poids :</a:t>
            </a:r>
            <a:r>
              <a:rPr lang="fr-FR" sz="2400" b="1" i="1" u="sng" dirty="0">
                <a:effectLst>
                  <a:outerShdw blurRad="38100" dist="38100" dir="2700000" algn="tl">
                    <a:srgbClr val="000000">
                      <a:alpha val="43137"/>
                    </a:srgbClr>
                  </a:outerShdw>
                </a:effectLst>
              </a:rPr>
              <a:t> </a:t>
            </a:r>
            <a:r>
              <a:rPr lang="fr-FR" sz="2400" b="1" i="1" dirty="0">
                <a:effectLst>
                  <a:outerShdw blurRad="38100" dist="38100" dir="2700000" algn="tl">
                    <a:srgbClr val="000000">
                      <a:alpha val="43137"/>
                    </a:srgbClr>
                  </a:outerShdw>
                </a:effectLst>
              </a:rPr>
              <a:t>toute baisse de poids doit être signalée.</a:t>
            </a:r>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Tree>
    <p:extLst>
      <p:ext uri="{BB962C8B-B14F-4D97-AF65-F5344CB8AC3E}">
        <p14:creationId xmlns:p14="http://schemas.microsoft.com/office/powerpoint/2010/main" val="86114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34</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514851" y="2700720"/>
            <a:ext cx="7558087" cy="2000548"/>
          </a:xfrm>
          <a:prstGeom prst="rect">
            <a:avLst/>
          </a:prstGeom>
          <a:noFill/>
        </p:spPr>
        <p:txBody>
          <a:bodyPr wrap="square" rtlCol="0">
            <a:spAutoFit/>
          </a:bodyPr>
          <a:lstStyle/>
          <a:p>
            <a:pPr marL="542925" indent="-457200">
              <a:buFont typeface="+mj-lt"/>
              <a:buAutoNum type="alphaUcPeriod" startAt="3"/>
            </a:pPr>
            <a:r>
              <a:rPr lang="fr-FR" sz="2800" b="1" dirty="0"/>
              <a:t>Respecter les rythmes alimentaires de l’enfant</a:t>
            </a:r>
          </a:p>
          <a:p>
            <a:pPr algn="just"/>
            <a:endParaRPr lang="fr-FR" sz="2400" dirty="0"/>
          </a:p>
          <a:p>
            <a:pPr algn="just"/>
            <a:r>
              <a:rPr lang="fr-FR" sz="2400" dirty="0"/>
              <a:t>À chaque âge, son rythme alimentaire. L’Assistant(e) De Vie aux Familles doit connaître les compétences de l’enfant pour respecter son rythme alimentaire (CF. Tableau)</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134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35</a:t>
            </a:fld>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3872736683"/>
              </p:ext>
            </p:extLst>
          </p:nvPr>
        </p:nvGraphicFramePr>
        <p:xfrm>
          <a:off x="142876" y="2603478"/>
          <a:ext cx="11930065" cy="3108960"/>
        </p:xfrm>
        <a:graphic>
          <a:graphicData uri="http://schemas.openxmlformats.org/drawingml/2006/table">
            <a:tbl>
              <a:tblPr firstRow="1" bandRow="1">
                <a:tableStyleId>{5C22544A-7EE6-4342-B048-85BDC9FD1C3A}</a:tableStyleId>
              </a:tblPr>
              <a:tblGrid>
                <a:gridCol w="2285999">
                  <a:extLst>
                    <a:ext uri="{9D8B030D-6E8A-4147-A177-3AD203B41FA5}">
                      <a16:colId xmlns:a16="http://schemas.microsoft.com/office/drawing/2014/main" xmlns="" val="20000"/>
                    </a:ext>
                  </a:extLst>
                </a:gridCol>
                <a:gridCol w="5516234">
                  <a:extLst>
                    <a:ext uri="{9D8B030D-6E8A-4147-A177-3AD203B41FA5}">
                      <a16:colId xmlns:a16="http://schemas.microsoft.com/office/drawing/2014/main" xmlns="" val="20001"/>
                    </a:ext>
                  </a:extLst>
                </a:gridCol>
                <a:gridCol w="4127832">
                  <a:extLst>
                    <a:ext uri="{9D8B030D-6E8A-4147-A177-3AD203B41FA5}">
                      <a16:colId xmlns:a16="http://schemas.microsoft.com/office/drawing/2014/main" xmlns="" val="20002"/>
                    </a:ext>
                  </a:extLst>
                </a:gridCol>
              </a:tblGrid>
              <a:tr h="370840">
                <a:tc>
                  <a:txBody>
                    <a:bodyPr/>
                    <a:lstStyle/>
                    <a:p>
                      <a:r>
                        <a:rPr lang="fr-FR" sz="2400" b="1" kern="1200" cap="all" baseline="0" dirty="0" smtClean="0">
                          <a:solidFill>
                            <a:schemeClr val="lt1"/>
                          </a:solidFill>
                          <a:latin typeface="+mn-lt"/>
                          <a:ea typeface="+mn-ea"/>
                          <a:cs typeface="+mn-cs"/>
                        </a:rPr>
                        <a:t>â</a:t>
                      </a:r>
                      <a:r>
                        <a:rPr lang="fr-FR" sz="2400" dirty="0" smtClean="0"/>
                        <a:t>ges </a:t>
                      </a:r>
                      <a:r>
                        <a:rPr lang="fr-FR" sz="2400" dirty="0"/>
                        <a:t>approximatifs</a:t>
                      </a:r>
                      <a:r>
                        <a:rPr lang="fr-FR" sz="2400" baseline="0" dirty="0"/>
                        <a:t> de l’enfant</a:t>
                      </a:r>
                      <a:endParaRPr lang="fr-FR" sz="2400" dirty="0"/>
                    </a:p>
                  </a:txBody>
                  <a:tcPr/>
                </a:tc>
                <a:tc>
                  <a:txBody>
                    <a:bodyPr/>
                    <a:lstStyle/>
                    <a:p>
                      <a:r>
                        <a:rPr lang="fr-FR" sz="2400" dirty="0"/>
                        <a:t>Compétences</a:t>
                      </a:r>
                    </a:p>
                  </a:txBody>
                  <a:tcPr/>
                </a:tc>
                <a:tc>
                  <a:txBody>
                    <a:bodyPr/>
                    <a:lstStyle/>
                    <a:p>
                      <a:r>
                        <a:rPr lang="fr-FR" sz="2400" dirty="0"/>
                        <a:t>Rôle de l’ADVF</a:t>
                      </a:r>
                    </a:p>
                  </a:txBody>
                  <a:tcPr/>
                </a:tc>
                <a:extLst>
                  <a:ext uri="{0D108BD9-81ED-4DB2-BD59-A6C34878D82A}">
                    <a16:rowId xmlns:a16="http://schemas.microsoft.com/office/drawing/2014/main" xmlns="" val="10000"/>
                  </a:ext>
                </a:extLst>
              </a:tr>
              <a:tr h="370840">
                <a:tc>
                  <a:txBody>
                    <a:bodyPr/>
                    <a:lstStyle/>
                    <a:p>
                      <a:r>
                        <a:rPr lang="fr-FR" sz="2000" dirty="0"/>
                        <a:t>Vers :</a:t>
                      </a:r>
                    </a:p>
                    <a:p>
                      <a:endParaRPr lang="fr-FR" sz="2000" dirty="0"/>
                    </a:p>
                    <a:p>
                      <a:pPr marL="342900" indent="-342900">
                        <a:buFontTx/>
                        <a:buChar char="-"/>
                      </a:pPr>
                      <a:r>
                        <a:rPr lang="fr-FR" sz="2000" dirty="0"/>
                        <a:t>3 – 4 mois</a:t>
                      </a:r>
                    </a:p>
                    <a:p>
                      <a:pPr marL="342900" indent="-342900">
                        <a:buFontTx/>
                        <a:buChar char="-"/>
                      </a:pPr>
                      <a:endParaRPr lang="fr-FR" sz="2000" dirty="0"/>
                    </a:p>
                    <a:p>
                      <a:pPr marL="342900" indent="-342900">
                        <a:buFontTx/>
                        <a:buChar char="-"/>
                      </a:pPr>
                      <a:r>
                        <a:rPr lang="fr-FR" sz="2000" dirty="0"/>
                        <a:t>5</a:t>
                      </a:r>
                      <a:r>
                        <a:rPr lang="fr-FR" sz="2000" baseline="0" dirty="0"/>
                        <a:t> – 6 mois</a:t>
                      </a:r>
                      <a:endParaRPr lang="fr-FR" sz="2000" dirty="0"/>
                    </a:p>
                  </a:txBody>
                  <a:tcPr/>
                </a:tc>
                <a:tc>
                  <a:txBody>
                    <a:bodyPr/>
                    <a:lstStyle/>
                    <a:p>
                      <a:r>
                        <a:rPr lang="fr-FR" sz="2000" dirty="0"/>
                        <a:t>L’enfant peut :</a:t>
                      </a:r>
                    </a:p>
                    <a:p>
                      <a:endParaRPr lang="fr-FR" sz="2000" dirty="0"/>
                    </a:p>
                    <a:p>
                      <a:pPr marL="342900" indent="-342900">
                        <a:buFontTx/>
                        <a:buChar char="-"/>
                      </a:pPr>
                      <a:r>
                        <a:rPr lang="fr-FR" sz="2000" dirty="0"/>
                        <a:t>Toucher</a:t>
                      </a:r>
                      <a:r>
                        <a:rPr lang="fr-FR" sz="2000" baseline="0" dirty="0"/>
                        <a:t> son biberon</a:t>
                      </a:r>
                    </a:p>
                    <a:p>
                      <a:pPr marL="342900" indent="-342900">
                        <a:buFontTx/>
                        <a:buChar char="-"/>
                      </a:pPr>
                      <a:endParaRPr lang="fr-FR" sz="2000" baseline="0" dirty="0"/>
                    </a:p>
                    <a:p>
                      <a:pPr marL="342900" indent="-342900">
                        <a:buFontTx/>
                        <a:buChar char="-"/>
                      </a:pPr>
                      <a:r>
                        <a:rPr lang="fr-FR" sz="2000" baseline="0" dirty="0"/>
                        <a:t>Boire à la tasse, manger à la cuillère tenue par l’adulte</a:t>
                      </a:r>
                      <a:endParaRPr lang="fr-FR" sz="2000" dirty="0"/>
                    </a:p>
                  </a:txBody>
                  <a:tcPr/>
                </a:tc>
                <a:tc>
                  <a:txBody>
                    <a:bodyPr/>
                    <a:lstStyle/>
                    <a:p>
                      <a:r>
                        <a:rPr lang="fr-FR" sz="2000" dirty="0"/>
                        <a:t>L’ADVF :</a:t>
                      </a:r>
                    </a:p>
                    <a:p>
                      <a:endParaRPr lang="fr-FR" sz="2000" dirty="0"/>
                    </a:p>
                    <a:p>
                      <a:pPr marL="342900" indent="-342900">
                        <a:buFontTx/>
                        <a:buChar char="-"/>
                      </a:pPr>
                      <a:r>
                        <a:rPr lang="fr-FR" sz="2000" dirty="0"/>
                        <a:t>Installe</a:t>
                      </a:r>
                      <a:r>
                        <a:rPr lang="fr-FR" sz="2000" baseline="0" dirty="0"/>
                        <a:t> l’enfant confortablement</a:t>
                      </a:r>
                    </a:p>
                    <a:p>
                      <a:pPr marL="342900" indent="-342900">
                        <a:buFontTx/>
                        <a:buChar char="-"/>
                      </a:pPr>
                      <a:r>
                        <a:rPr lang="fr-FR" sz="2000" baseline="0" dirty="0"/>
                        <a:t>Lui parle en lui donnant le biberon</a:t>
                      </a:r>
                    </a:p>
                    <a:p>
                      <a:pPr marL="342900" indent="-342900">
                        <a:buFontTx/>
                        <a:buChar char="-"/>
                      </a:pPr>
                      <a:r>
                        <a:rPr lang="fr-FR" sz="2000" baseline="0" dirty="0"/>
                        <a:t>Lui permet de toucher les aliments avec les mains.</a:t>
                      </a:r>
                      <a:endParaRPr lang="fr-FR" sz="20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31218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36</a:t>
            </a:fld>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1832576798"/>
              </p:ext>
            </p:extLst>
          </p:nvPr>
        </p:nvGraphicFramePr>
        <p:xfrm>
          <a:off x="142876" y="2603478"/>
          <a:ext cx="11930065" cy="3413760"/>
        </p:xfrm>
        <a:graphic>
          <a:graphicData uri="http://schemas.openxmlformats.org/drawingml/2006/table">
            <a:tbl>
              <a:tblPr firstRow="1" bandRow="1">
                <a:tableStyleId>{5C22544A-7EE6-4342-B048-85BDC9FD1C3A}</a:tableStyleId>
              </a:tblPr>
              <a:tblGrid>
                <a:gridCol w="2285999">
                  <a:extLst>
                    <a:ext uri="{9D8B030D-6E8A-4147-A177-3AD203B41FA5}">
                      <a16:colId xmlns:a16="http://schemas.microsoft.com/office/drawing/2014/main" xmlns="" val="20000"/>
                    </a:ext>
                  </a:extLst>
                </a:gridCol>
                <a:gridCol w="5400675">
                  <a:extLst>
                    <a:ext uri="{9D8B030D-6E8A-4147-A177-3AD203B41FA5}">
                      <a16:colId xmlns:a16="http://schemas.microsoft.com/office/drawing/2014/main" xmlns="" val="20001"/>
                    </a:ext>
                  </a:extLst>
                </a:gridCol>
                <a:gridCol w="4243391">
                  <a:extLst>
                    <a:ext uri="{9D8B030D-6E8A-4147-A177-3AD203B41FA5}">
                      <a16:colId xmlns:a16="http://schemas.microsoft.com/office/drawing/2014/main" xmlns="" val="20002"/>
                    </a:ext>
                  </a:extLst>
                </a:gridCol>
              </a:tblGrid>
              <a:tr h="370840">
                <a:tc>
                  <a:txBody>
                    <a:bodyPr/>
                    <a:lstStyle/>
                    <a:p>
                      <a:r>
                        <a:rPr lang="fr-FR" sz="2400" b="1" kern="1200" cap="all" baseline="0" dirty="0" smtClean="0">
                          <a:solidFill>
                            <a:schemeClr val="lt1"/>
                          </a:solidFill>
                          <a:latin typeface="+mn-lt"/>
                          <a:ea typeface="+mn-ea"/>
                          <a:cs typeface="+mn-cs"/>
                        </a:rPr>
                        <a:t>â</a:t>
                      </a:r>
                      <a:r>
                        <a:rPr lang="fr-FR" sz="2400" dirty="0" smtClean="0"/>
                        <a:t>ges </a:t>
                      </a:r>
                      <a:r>
                        <a:rPr lang="fr-FR" sz="2400" dirty="0"/>
                        <a:t>approximatifs</a:t>
                      </a:r>
                      <a:r>
                        <a:rPr lang="fr-FR" sz="2400" baseline="0" dirty="0"/>
                        <a:t> de l’enfant</a:t>
                      </a:r>
                      <a:endParaRPr lang="fr-FR" sz="2400" dirty="0"/>
                    </a:p>
                  </a:txBody>
                  <a:tcPr/>
                </a:tc>
                <a:tc>
                  <a:txBody>
                    <a:bodyPr/>
                    <a:lstStyle/>
                    <a:p>
                      <a:r>
                        <a:rPr lang="fr-FR" sz="2400" dirty="0"/>
                        <a:t>Compétences</a:t>
                      </a:r>
                    </a:p>
                  </a:txBody>
                  <a:tcPr/>
                </a:tc>
                <a:tc>
                  <a:txBody>
                    <a:bodyPr/>
                    <a:lstStyle/>
                    <a:p>
                      <a:r>
                        <a:rPr lang="fr-FR" sz="2400" dirty="0"/>
                        <a:t>Rôle de l’ADVF</a:t>
                      </a:r>
                    </a:p>
                  </a:txBody>
                  <a:tcPr/>
                </a:tc>
                <a:extLst>
                  <a:ext uri="{0D108BD9-81ED-4DB2-BD59-A6C34878D82A}">
                    <a16:rowId xmlns:a16="http://schemas.microsoft.com/office/drawing/2014/main" xmlns="" val="10000"/>
                  </a:ext>
                </a:extLst>
              </a:tr>
              <a:tr h="370840">
                <a:tc>
                  <a:txBody>
                    <a:bodyPr/>
                    <a:lstStyle/>
                    <a:p>
                      <a:r>
                        <a:rPr lang="fr-FR" sz="2000" dirty="0"/>
                        <a:t>À </a:t>
                      </a:r>
                      <a:r>
                        <a:rPr lang="fr-FR" sz="2000" dirty="0" smtClean="0"/>
                        <a:t>partir </a:t>
                      </a:r>
                      <a:r>
                        <a:rPr lang="fr-FR" sz="2000" dirty="0"/>
                        <a:t>de :</a:t>
                      </a:r>
                    </a:p>
                    <a:p>
                      <a:endParaRPr lang="fr-FR" sz="2000" dirty="0"/>
                    </a:p>
                    <a:p>
                      <a:pPr marL="342900" indent="-342900">
                        <a:buFontTx/>
                        <a:buChar char="-"/>
                      </a:pPr>
                      <a:r>
                        <a:rPr lang="fr-FR" sz="2000" baseline="0" dirty="0"/>
                        <a:t>1 an</a:t>
                      </a:r>
                    </a:p>
                    <a:p>
                      <a:pPr marL="342900" indent="-342900">
                        <a:buFontTx/>
                        <a:buChar char="-"/>
                      </a:pPr>
                      <a:endParaRPr lang="fr-FR" sz="2000" baseline="0" dirty="0"/>
                    </a:p>
                    <a:p>
                      <a:pPr marL="342900" indent="-342900">
                        <a:buFontTx/>
                        <a:buChar char="-"/>
                      </a:pPr>
                      <a:r>
                        <a:rPr lang="fr-FR" sz="2000" baseline="0" dirty="0"/>
                        <a:t>1 an et demi</a:t>
                      </a:r>
                      <a:endParaRPr lang="fr-FR" sz="2000" dirty="0"/>
                    </a:p>
                  </a:txBody>
                  <a:tcPr/>
                </a:tc>
                <a:tc>
                  <a:txBody>
                    <a:bodyPr/>
                    <a:lstStyle/>
                    <a:p>
                      <a:r>
                        <a:rPr lang="fr-FR" sz="2000" dirty="0"/>
                        <a:t>L’enfant devient plus</a:t>
                      </a:r>
                      <a:r>
                        <a:rPr lang="fr-FR" sz="2000" baseline="0" dirty="0"/>
                        <a:t> autonome, il peut</a:t>
                      </a:r>
                    </a:p>
                    <a:p>
                      <a:endParaRPr lang="fr-FR" sz="2000" baseline="0" dirty="0"/>
                    </a:p>
                    <a:p>
                      <a:pPr marL="342900" indent="-342900">
                        <a:buFontTx/>
                        <a:buChar char="-"/>
                      </a:pPr>
                      <a:r>
                        <a:rPr lang="fr-FR" sz="2000" baseline="0" dirty="0"/>
                        <a:t>Passer à table</a:t>
                      </a:r>
                    </a:p>
                    <a:p>
                      <a:pPr marL="342900" indent="-342900">
                        <a:buFontTx/>
                        <a:buChar char="-"/>
                      </a:pPr>
                      <a:endParaRPr lang="fr-FR" sz="2000" baseline="0" dirty="0"/>
                    </a:p>
                    <a:p>
                      <a:pPr marL="342900" indent="-342900">
                        <a:buFontTx/>
                        <a:buChar char="-"/>
                      </a:pPr>
                      <a:r>
                        <a:rPr lang="fr-FR" sz="2000" baseline="0" dirty="0"/>
                        <a:t>Manger seul (avec les mains), </a:t>
                      </a:r>
                    </a:p>
                    <a:p>
                      <a:pPr marL="0" indent="0">
                        <a:buFontTx/>
                        <a:buNone/>
                      </a:pPr>
                      <a:r>
                        <a:rPr lang="fr-FR" sz="2000" baseline="0" dirty="0"/>
                        <a:t>puis manger à la cuillère</a:t>
                      </a:r>
                      <a:endParaRPr lang="fr-FR" sz="2000" dirty="0"/>
                    </a:p>
                  </a:txBody>
                  <a:tcPr/>
                </a:tc>
                <a:tc>
                  <a:txBody>
                    <a:bodyPr/>
                    <a:lstStyle/>
                    <a:p>
                      <a:r>
                        <a:rPr lang="fr-FR" sz="2000" dirty="0"/>
                        <a:t>L’ADVF</a:t>
                      </a:r>
                    </a:p>
                    <a:p>
                      <a:endParaRPr lang="fr-FR" sz="2000" dirty="0"/>
                    </a:p>
                    <a:p>
                      <a:pPr marL="342900" indent="-342900">
                        <a:buFontTx/>
                        <a:buChar char="-"/>
                      </a:pPr>
                      <a:r>
                        <a:rPr lang="fr-FR" sz="2000" dirty="0"/>
                        <a:t>Installe l’enfant à table</a:t>
                      </a:r>
                    </a:p>
                    <a:p>
                      <a:pPr marL="342900" indent="-342900">
                        <a:buFontTx/>
                        <a:buChar char="-"/>
                      </a:pPr>
                      <a:endParaRPr lang="fr-FR" sz="2000" dirty="0"/>
                    </a:p>
                    <a:p>
                      <a:pPr marL="342900" indent="-342900">
                        <a:buFontTx/>
                        <a:buChar char="-"/>
                      </a:pPr>
                      <a:r>
                        <a:rPr lang="fr-FR" sz="2000" dirty="0"/>
                        <a:t>Le laisse manger seul à son rythme,</a:t>
                      </a:r>
                      <a:r>
                        <a:rPr lang="fr-FR" sz="2000" baseline="0" dirty="0"/>
                        <a:t> tout en l’aidant.</a:t>
                      </a:r>
                    </a:p>
                    <a:p>
                      <a:pPr marL="342900" indent="-342900">
                        <a:buFontTx/>
                        <a:buChar char="-"/>
                      </a:pPr>
                      <a:r>
                        <a:rPr lang="fr-FR" sz="2000" baseline="0" dirty="0"/>
                        <a:t>L’encourager</a:t>
                      </a:r>
                      <a:endParaRPr lang="fr-FR" sz="20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76921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37</a:t>
            </a:fld>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3396879449"/>
              </p:ext>
            </p:extLst>
          </p:nvPr>
        </p:nvGraphicFramePr>
        <p:xfrm>
          <a:off x="130966" y="2332990"/>
          <a:ext cx="11930065" cy="4023360"/>
        </p:xfrm>
        <a:graphic>
          <a:graphicData uri="http://schemas.openxmlformats.org/drawingml/2006/table">
            <a:tbl>
              <a:tblPr firstRow="1" bandRow="1">
                <a:tableStyleId>{5C22544A-7EE6-4342-B048-85BDC9FD1C3A}</a:tableStyleId>
              </a:tblPr>
              <a:tblGrid>
                <a:gridCol w="2285999">
                  <a:extLst>
                    <a:ext uri="{9D8B030D-6E8A-4147-A177-3AD203B41FA5}">
                      <a16:colId xmlns:a16="http://schemas.microsoft.com/office/drawing/2014/main" xmlns="" val="20000"/>
                    </a:ext>
                  </a:extLst>
                </a:gridCol>
                <a:gridCol w="5400675">
                  <a:extLst>
                    <a:ext uri="{9D8B030D-6E8A-4147-A177-3AD203B41FA5}">
                      <a16:colId xmlns:a16="http://schemas.microsoft.com/office/drawing/2014/main" xmlns="" val="20001"/>
                    </a:ext>
                  </a:extLst>
                </a:gridCol>
                <a:gridCol w="4243391">
                  <a:extLst>
                    <a:ext uri="{9D8B030D-6E8A-4147-A177-3AD203B41FA5}">
                      <a16:colId xmlns:a16="http://schemas.microsoft.com/office/drawing/2014/main" xmlns="" val="20002"/>
                    </a:ext>
                  </a:extLst>
                </a:gridCol>
              </a:tblGrid>
              <a:tr h="370840">
                <a:tc>
                  <a:txBody>
                    <a:bodyPr/>
                    <a:lstStyle/>
                    <a:p>
                      <a:r>
                        <a:rPr lang="fr-FR" sz="2400" b="1" kern="1200" cap="all" baseline="0" dirty="0" smtClean="0">
                          <a:solidFill>
                            <a:schemeClr val="lt1"/>
                          </a:solidFill>
                          <a:latin typeface="+mn-lt"/>
                          <a:ea typeface="+mn-ea"/>
                          <a:cs typeface="+mn-cs"/>
                        </a:rPr>
                        <a:t>â</a:t>
                      </a:r>
                      <a:r>
                        <a:rPr lang="fr-FR" sz="2400" dirty="0" smtClean="0"/>
                        <a:t>ges </a:t>
                      </a:r>
                      <a:r>
                        <a:rPr lang="fr-FR" sz="2400" dirty="0"/>
                        <a:t>approximatifs</a:t>
                      </a:r>
                      <a:r>
                        <a:rPr lang="fr-FR" sz="2400" baseline="0" dirty="0"/>
                        <a:t> de l’enfant</a:t>
                      </a:r>
                      <a:endParaRPr lang="fr-FR" sz="2400" dirty="0"/>
                    </a:p>
                  </a:txBody>
                  <a:tcPr/>
                </a:tc>
                <a:tc>
                  <a:txBody>
                    <a:bodyPr/>
                    <a:lstStyle/>
                    <a:p>
                      <a:r>
                        <a:rPr lang="fr-FR" sz="2400" dirty="0"/>
                        <a:t>Compétences</a:t>
                      </a:r>
                    </a:p>
                  </a:txBody>
                  <a:tcPr/>
                </a:tc>
                <a:tc>
                  <a:txBody>
                    <a:bodyPr/>
                    <a:lstStyle/>
                    <a:p>
                      <a:r>
                        <a:rPr lang="fr-FR" sz="2400" dirty="0"/>
                        <a:t>Rôle de l’ADVF</a:t>
                      </a:r>
                    </a:p>
                  </a:txBody>
                  <a:tcPr/>
                </a:tc>
                <a:extLst>
                  <a:ext uri="{0D108BD9-81ED-4DB2-BD59-A6C34878D82A}">
                    <a16:rowId xmlns:a16="http://schemas.microsoft.com/office/drawing/2014/main" xmlns="" val="10000"/>
                  </a:ext>
                </a:extLst>
              </a:tr>
              <a:tr h="370840">
                <a:tc>
                  <a:txBody>
                    <a:bodyPr/>
                    <a:lstStyle/>
                    <a:p>
                      <a:r>
                        <a:rPr lang="fr-FR" sz="2000" dirty="0"/>
                        <a:t>À </a:t>
                      </a:r>
                      <a:r>
                        <a:rPr lang="fr-FR" sz="2000" dirty="0" smtClean="0"/>
                        <a:t>partir </a:t>
                      </a:r>
                      <a:r>
                        <a:rPr lang="fr-FR" sz="2000" dirty="0"/>
                        <a:t>de :</a:t>
                      </a:r>
                    </a:p>
                    <a:p>
                      <a:endParaRPr lang="fr-FR" sz="2000" dirty="0"/>
                    </a:p>
                    <a:p>
                      <a:pPr marL="342900" indent="-342900">
                        <a:buFontTx/>
                        <a:buChar char="-"/>
                      </a:pPr>
                      <a:r>
                        <a:rPr lang="fr-FR" sz="2000" baseline="0" dirty="0"/>
                        <a:t>2 ans</a:t>
                      </a:r>
                    </a:p>
                    <a:p>
                      <a:pPr marL="342900" indent="-342900">
                        <a:buFontTx/>
                        <a:buChar char="-"/>
                      </a:pPr>
                      <a:endParaRPr lang="fr-FR" sz="2000" baseline="0" dirty="0"/>
                    </a:p>
                    <a:p>
                      <a:pPr marL="342900" indent="-342900">
                        <a:buFontTx/>
                        <a:buChar char="-"/>
                      </a:pPr>
                      <a:r>
                        <a:rPr lang="fr-FR" sz="2000" baseline="0" dirty="0"/>
                        <a:t>2 ans et demi</a:t>
                      </a:r>
                    </a:p>
                    <a:p>
                      <a:pPr marL="342900" indent="-342900">
                        <a:buFontTx/>
                        <a:buChar char="-"/>
                      </a:pPr>
                      <a:endParaRPr lang="fr-FR" sz="2000" baseline="0" dirty="0"/>
                    </a:p>
                    <a:p>
                      <a:pPr marL="342900" indent="-342900">
                        <a:buFontTx/>
                        <a:buChar char="-"/>
                      </a:pPr>
                      <a:r>
                        <a:rPr lang="fr-FR" sz="2000" baseline="0" dirty="0"/>
                        <a:t>3 ans</a:t>
                      </a:r>
                      <a:endParaRPr lang="fr-FR" sz="2000" dirty="0"/>
                    </a:p>
                  </a:txBody>
                  <a:tcPr/>
                </a:tc>
                <a:tc>
                  <a:txBody>
                    <a:bodyPr/>
                    <a:lstStyle/>
                    <a:p>
                      <a:r>
                        <a:rPr lang="fr-FR" sz="2000" dirty="0"/>
                        <a:t>L’enfant </a:t>
                      </a:r>
                      <a:r>
                        <a:rPr lang="fr-FR" sz="2000" baseline="0" dirty="0"/>
                        <a:t>peut :</a:t>
                      </a:r>
                    </a:p>
                    <a:p>
                      <a:endParaRPr lang="fr-FR" sz="2000" baseline="0" dirty="0"/>
                    </a:p>
                    <a:p>
                      <a:pPr marL="342900" indent="-342900">
                        <a:buFontTx/>
                        <a:buChar char="-"/>
                      </a:pPr>
                      <a:r>
                        <a:rPr lang="fr-FR" sz="2000" baseline="0" dirty="0"/>
                        <a:t>Manger correctement</a:t>
                      </a:r>
                    </a:p>
                    <a:p>
                      <a:pPr marL="342900" indent="-342900">
                        <a:buFontTx/>
                        <a:buChar char="-"/>
                      </a:pPr>
                      <a:endParaRPr lang="fr-FR" sz="2000" baseline="0" dirty="0"/>
                    </a:p>
                    <a:p>
                      <a:pPr marL="342900" indent="-342900">
                        <a:buFontTx/>
                        <a:buChar char="-"/>
                      </a:pPr>
                      <a:r>
                        <a:rPr lang="fr-FR" sz="2000" baseline="0" dirty="0"/>
                        <a:t>Mettre et ôter seul sa serviette</a:t>
                      </a:r>
                    </a:p>
                    <a:p>
                      <a:pPr marL="342900" indent="-342900">
                        <a:buFontTx/>
                        <a:buChar char="-"/>
                      </a:pPr>
                      <a:endParaRPr lang="fr-FR" sz="2000" baseline="0" dirty="0"/>
                    </a:p>
                    <a:p>
                      <a:pPr marL="342900" indent="-342900">
                        <a:buFontTx/>
                        <a:buChar char="-"/>
                      </a:pPr>
                      <a:r>
                        <a:rPr lang="fr-FR" sz="2000" baseline="0" dirty="0"/>
                        <a:t>Participe à la préparation des repas</a:t>
                      </a:r>
                      <a:endParaRPr lang="fr-FR" sz="2000" dirty="0"/>
                    </a:p>
                  </a:txBody>
                  <a:tcPr/>
                </a:tc>
                <a:tc>
                  <a:txBody>
                    <a:bodyPr/>
                    <a:lstStyle/>
                    <a:p>
                      <a:r>
                        <a:rPr lang="fr-FR" sz="2000" dirty="0"/>
                        <a:t>L’ADVF</a:t>
                      </a:r>
                    </a:p>
                    <a:p>
                      <a:endParaRPr lang="fr-FR" sz="2000" dirty="0"/>
                    </a:p>
                    <a:p>
                      <a:pPr marL="342900" indent="-342900">
                        <a:buFontTx/>
                        <a:buChar char="-"/>
                      </a:pPr>
                      <a:r>
                        <a:rPr lang="fr-FR" sz="2000" dirty="0"/>
                        <a:t>Lui propose la cuillère puis la fourchette</a:t>
                      </a:r>
                    </a:p>
                    <a:p>
                      <a:pPr marL="342900" indent="-342900">
                        <a:buFontTx/>
                        <a:buChar char="-"/>
                      </a:pPr>
                      <a:endParaRPr lang="fr-FR" sz="2000" dirty="0"/>
                    </a:p>
                    <a:p>
                      <a:pPr marL="342900" indent="-342900">
                        <a:buFontTx/>
                        <a:buChar char="-"/>
                      </a:pPr>
                      <a:r>
                        <a:rPr lang="fr-FR" sz="2000" dirty="0"/>
                        <a:t>Remplace les cordonnets</a:t>
                      </a:r>
                      <a:r>
                        <a:rPr lang="fr-FR" sz="2000" baseline="0" dirty="0"/>
                        <a:t> de la serviette par un élastique</a:t>
                      </a:r>
                    </a:p>
                    <a:p>
                      <a:pPr marL="342900" indent="-342900">
                        <a:buFontTx/>
                        <a:buChar char="-"/>
                      </a:pPr>
                      <a:r>
                        <a:rPr lang="fr-FR" sz="2000" baseline="0" dirty="0"/>
                        <a:t>L’invite à participer à la préparation des repas.</a:t>
                      </a:r>
                      <a:endParaRPr lang="fr-FR" sz="20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752009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38</a:t>
            </a:fld>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2515890961"/>
              </p:ext>
            </p:extLst>
          </p:nvPr>
        </p:nvGraphicFramePr>
        <p:xfrm>
          <a:off x="130966" y="2332990"/>
          <a:ext cx="11930065" cy="2194560"/>
        </p:xfrm>
        <a:graphic>
          <a:graphicData uri="http://schemas.openxmlformats.org/drawingml/2006/table">
            <a:tbl>
              <a:tblPr firstRow="1" bandRow="1">
                <a:tableStyleId>{5C22544A-7EE6-4342-B048-85BDC9FD1C3A}</a:tableStyleId>
              </a:tblPr>
              <a:tblGrid>
                <a:gridCol w="2285999">
                  <a:extLst>
                    <a:ext uri="{9D8B030D-6E8A-4147-A177-3AD203B41FA5}">
                      <a16:colId xmlns:a16="http://schemas.microsoft.com/office/drawing/2014/main" xmlns="" val="20000"/>
                    </a:ext>
                  </a:extLst>
                </a:gridCol>
                <a:gridCol w="5400675">
                  <a:extLst>
                    <a:ext uri="{9D8B030D-6E8A-4147-A177-3AD203B41FA5}">
                      <a16:colId xmlns:a16="http://schemas.microsoft.com/office/drawing/2014/main" xmlns="" val="20001"/>
                    </a:ext>
                  </a:extLst>
                </a:gridCol>
                <a:gridCol w="4243391">
                  <a:extLst>
                    <a:ext uri="{9D8B030D-6E8A-4147-A177-3AD203B41FA5}">
                      <a16:colId xmlns:a16="http://schemas.microsoft.com/office/drawing/2014/main" xmlns="" val="20002"/>
                    </a:ext>
                  </a:extLst>
                </a:gridCol>
              </a:tblGrid>
              <a:tr h="370840">
                <a:tc>
                  <a:txBody>
                    <a:bodyPr/>
                    <a:lstStyle/>
                    <a:p>
                      <a:r>
                        <a:rPr lang="fr-FR" sz="2400" cap="all" baseline="0" dirty="0" smtClean="0"/>
                        <a:t>â</a:t>
                      </a:r>
                      <a:r>
                        <a:rPr lang="fr-FR" sz="2400" dirty="0" smtClean="0"/>
                        <a:t>ges </a:t>
                      </a:r>
                      <a:r>
                        <a:rPr lang="fr-FR" sz="2400" dirty="0"/>
                        <a:t>approximatifs</a:t>
                      </a:r>
                      <a:r>
                        <a:rPr lang="fr-FR" sz="2400" baseline="0" dirty="0"/>
                        <a:t> de l’enfant</a:t>
                      </a:r>
                      <a:endParaRPr lang="fr-FR" sz="2400" dirty="0"/>
                    </a:p>
                  </a:txBody>
                  <a:tcPr/>
                </a:tc>
                <a:tc>
                  <a:txBody>
                    <a:bodyPr/>
                    <a:lstStyle/>
                    <a:p>
                      <a:r>
                        <a:rPr lang="fr-FR" sz="2400" dirty="0"/>
                        <a:t>Compétences</a:t>
                      </a:r>
                    </a:p>
                  </a:txBody>
                  <a:tcPr/>
                </a:tc>
                <a:tc>
                  <a:txBody>
                    <a:bodyPr/>
                    <a:lstStyle/>
                    <a:p>
                      <a:r>
                        <a:rPr lang="fr-FR" sz="2400" dirty="0"/>
                        <a:t>Rôle de l’ADVF</a:t>
                      </a:r>
                    </a:p>
                  </a:txBody>
                  <a:tcPr/>
                </a:tc>
                <a:extLst>
                  <a:ext uri="{0D108BD9-81ED-4DB2-BD59-A6C34878D82A}">
                    <a16:rowId xmlns:a16="http://schemas.microsoft.com/office/drawing/2014/main" xmlns="" val="10000"/>
                  </a:ext>
                </a:extLst>
              </a:tr>
              <a:tr h="370840">
                <a:tc>
                  <a:txBody>
                    <a:bodyPr/>
                    <a:lstStyle/>
                    <a:p>
                      <a:r>
                        <a:rPr lang="fr-FR" sz="2000" dirty="0"/>
                        <a:t>À </a:t>
                      </a:r>
                      <a:r>
                        <a:rPr lang="fr-FR" sz="2000" dirty="0" smtClean="0"/>
                        <a:t>partir </a:t>
                      </a:r>
                      <a:r>
                        <a:rPr lang="fr-FR" sz="2000" dirty="0"/>
                        <a:t>de :</a:t>
                      </a:r>
                    </a:p>
                    <a:p>
                      <a:endParaRPr lang="fr-FR" sz="2000" dirty="0"/>
                    </a:p>
                    <a:p>
                      <a:pPr marL="342900" indent="-342900">
                        <a:buFontTx/>
                        <a:buChar char="-"/>
                      </a:pPr>
                      <a:r>
                        <a:rPr lang="fr-FR" sz="2000" baseline="0" dirty="0"/>
                        <a:t>4 ans</a:t>
                      </a:r>
                    </a:p>
                  </a:txBody>
                  <a:tcPr/>
                </a:tc>
                <a:tc>
                  <a:txBody>
                    <a:bodyPr/>
                    <a:lstStyle/>
                    <a:p>
                      <a:r>
                        <a:rPr lang="fr-FR" sz="2000" dirty="0"/>
                        <a:t>L’enfant </a:t>
                      </a:r>
                      <a:r>
                        <a:rPr lang="fr-FR" sz="2000" baseline="0" dirty="0"/>
                        <a:t>peut :</a:t>
                      </a:r>
                    </a:p>
                    <a:p>
                      <a:endParaRPr lang="fr-FR" sz="2000" baseline="0" dirty="0"/>
                    </a:p>
                    <a:p>
                      <a:pPr marL="342900" indent="-342900">
                        <a:buFontTx/>
                        <a:buChar char="-"/>
                      </a:pPr>
                      <a:r>
                        <a:rPr lang="fr-FR" sz="2000" baseline="0" dirty="0"/>
                        <a:t>Utiliser un couteau (rond de préférence)</a:t>
                      </a:r>
                    </a:p>
                  </a:txBody>
                  <a:tcPr/>
                </a:tc>
                <a:tc>
                  <a:txBody>
                    <a:bodyPr/>
                    <a:lstStyle/>
                    <a:p>
                      <a:r>
                        <a:rPr lang="fr-FR" sz="2000" dirty="0"/>
                        <a:t>L’ADVF</a:t>
                      </a:r>
                    </a:p>
                    <a:p>
                      <a:endParaRPr lang="fr-FR" sz="2000" dirty="0"/>
                    </a:p>
                    <a:p>
                      <a:pPr marL="342900" indent="-342900">
                        <a:buFontTx/>
                        <a:buChar char="-"/>
                      </a:pPr>
                      <a:r>
                        <a:rPr lang="fr-FR" sz="2000" dirty="0"/>
                        <a:t>Le surveille</a:t>
                      </a:r>
                      <a:r>
                        <a:rPr lang="fr-FR" sz="2000" baseline="0" dirty="0"/>
                        <a:t> pendant le repas.</a:t>
                      </a:r>
                      <a:endParaRPr lang="fr-FR" sz="20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69754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39</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53426" y="749290"/>
            <a:ext cx="6899577" cy="1569660"/>
          </a:xfrm>
          <a:prstGeom prst="rect">
            <a:avLst/>
          </a:prstGeom>
          <a:noFill/>
        </p:spPr>
        <p:txBody>
          <a:bodyPr wrap="square" rtlCol="0">
            <a:spAutoFit/>
          </a:bodyPr>
          <a:lstStyle/>
          <a:p>
            <a:pPr algn="just"/>
            <a:r>
              <a:rPr lang="fr-FR" sz="2400" dirty="0"/>
              <a:t>Après l’alimentation lactée la diversification alimentaire fait son apparition. Elle suit un ordre de progression délimité en fonction de l’âge, du poids et de la maturation organique de l’enfant</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647787" y="3063411"/>
            <a:ext cx="7305216" cy="3046988"/>
          </a:xfrm>
          <a:prstGeom prst="rect">
            <a:avLst/>
          </a:prstGeom>
          <a:noFill/>
        </p:spPr>
        <p:txBody>
          <a:bodyPr wrap="square" rtlCol="0">
            <a:spAutoFit/>
          </a:bodyPr>
          <a:lstStyle/>
          <a:p>
            <a:pPr marL="457200" indent="-457200" algn="just">
              <a:buFont typeface="+mj-lt"/>
              <a:buAutoNum type="alphaUcPeriod"/>
            </a:pPr>
            <a:r>
              <a:rPr lang="fr-FR" sz="2400" b="1" dirty="0"/>
              <a:t>Respecter les étapes en fonction de l’âge de </a:t>
            </a:r>
            <a:r>
              <a:rPr lang="fr-FR" sz="2400" b="1" dirty="0" smtClean="0"/>
              <a:t>l’enfant:</a:t>
            </a:r>
            <a:endParaRPr lang="fr-FR" sz="2400" b="1" dirty="0"/>
          </a:p>
          <a:p>
            <a:pPr algn="just"/>
            <a:r>
              <a:rPr lang="fr-FR" sz="2400" dirty="0"/>
              <a:t>La diversification alimentaire commence par une semi-diversification ou sevrage. Elle correspond, vers 4 mois, au passage d’une alimentation liquide (lait) à une alimentation semi-solide. Cette alimentation permet à l’enfant de s’habituer à de nouveaux goûts et à de nouvelles consistance. Puis, vers 6 mois, D’autres aliments peuvent être introduits.</a:t>
            </a:r>
          </a:p>
        </p:txBody>
      </p:sp>
    </p:spTree>
    <p:extLst>
      <p:ext uri="{BB962C8B-B14F-4D97-AF65-F5344CB8AC3E}">
        <p14:creationId xmlns:p14="http://schemas.microsoft.com/office/powerpoint/2010/main" val="269325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781561" y="3426379"/>
            <a:ext cx="6786905" cy="1200329"/>
          </a:xfrm>
          <a:prstGeom prst="rect">
            <a:avLst/>
          </a:prstGeom>
          <a:noFill/>
        </p:spPr>
        <p:txBody>
          <a:bodyPr wrap="square" rtlCol="0">
            <a:spAutoFit/>
          </a:bodyPr>
          <a:lstStyle/>
          <a:p>
            <a:pPr algn="just"/>
            <a:r>
              <a:rPr lang="fr-FR" sz="2400" dirty="0"/>
              <a:t>Le nourrisson avale beaucoup d’air en tétant, ce qui entraîne une aérophagie importante. Facile en temps normal, la déglutition est pénible chez le prématuré.</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Rappel des spécificités de l’appareil digestif de l’enfant :</a:t>
            </a:r>
          </a:p>
          <a:p>
            <a:pPr algn="ctr"/>
            <a:endParaRPr lang="fr-FR" dirty="0"/>
          </a:p>
          <a:p>
            <a:pPr marL="457200" indent="-457200" algn="ctr">
              <a:buFont typeface="+mj-lt"/>
              <a:buAutoNum type="arabicPeriod" startAt="2"/>
            </a:pPr>
            <a:r>
              <a:rPr lang="fr-FR" sz="2400" dirty="0"/>
              <a:t>Au de l’œsophage :</a:t>
            </a:r>
          </a:p>
          <a:p>
            <a:pPr marL="342900" indent="-342900" algn="ctr">
              <a:buFont typeface="+mj-lt"/>
              <a:buAutoNum type="arabicPeriod" startAt="2"/>
            </a:pPr>
            <a:endParaRPr lang="fr-FR" dirty="0"/>
          </a:p>
          <a:p>
            <a:pPr marL="342900" indent="-342900" algn="ctr">
              <a:buFont typeface="+mj-lt"/>
              <a:buAutoNum type="arabicPeriod" startAt="2"/>
            </a:pPr>
            <a:endParaRPr lang="fr-FR" dirty="0"/>
          </a:p>
        </p:txBody>
      </p:sp>
      <p:pic>
        <p:nvPicPr>
          <p:cNvPr id="3076" name="Picture 4" descr="Reconnaître le reflux gastro-œsophagien du nourrisson | ameli.fr | Assur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65" y="4626708"/>
            <a:ext cx="3031669" cy="153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3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40</a:t>
            </a:fld>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3444607225"/>
              </p:ext>
            </p:extLst>
          </p:nvPr>
        </p:nvGraphicFramePr>
        <p:xfrm>
          <a:off x="440674" y="2100794"/>
          <a:ext cx="11317941" cy="4171419"/>
        </p:xfrm>
        <a:graphic>
          <a:graphicData uri="http://schemas.openxmlformats.org/drawingml/2006/table">
            <a:tbl>
              <a:tblPr firstRow="1" bandRow="1">
                <a:tableStyleId>{5C22544A-7EE6-4342-B048-85BDC9FD1C3A}</a:tableStyleId>
              </a:tblPr>
              <a:tblGrid>
                <a:gridCol w="3602691">
                  <a:extLst>
                    <a:ext uri="{9D8B030D-6E8A-4147-A177-3AD203B41FA5}">
                      <a16:colId xmlns:a16="http://schemas.microsoft.com/office/drawing/2014/main" xmlns="" val="20000"/>
                    </a:ext>
                  </a:extLst>
                </a:gridCol>
                <a:gridCol w="7715250">
                  <a:extLst>
                    <a:ext uri="{9D8B030D-6E8A-4147-A177-3AD203B41FA5}">
                      <a16:colId xmlns:a16="http://schemas.microsoft.com/office/drawing/2014/main" xmlns="" val="20001"/>
                    </a:ext>
                  </a:extLst>
                </a:gridCol>
              </a:tblGrid>
              <a:tr h="971019">
                <a:tc>
                  <a:txBody>
                    <a:bodyPr/>
                    <a:lstStyle/>
                    <a:p>
                      <a:pPr algn="ctr"/>
                      <a:r>
                        <a:rPr lang="fr-FR" dirty="0"/>
                        <a:t>Jusqu’à 3 mois : 6 repas</a:t>
                      </a:r>
                    </a:p>
                  </a:txBody>
                  <a:tcPr anchor="ctr"/>
                </a:tc>
                <a:tc>
                  <a:txBody>
                    <a:bodyPr/>
                    <a:lstStyle/>
                    <a:p>
                      <a:pPr algn="ctr"/>
                      <a:r>
                        <a:rPr lang="fr-FR" dirty="0"/>
                        <a:t>Période</a:t>
                      </a:r>
                      <a:r>
                        <a:rPr lang="fr-FR" baseline="0" dirty="0"/>
                        <a:t> d’alimentation lactée exclusive :</a:t>
                      </a:r>
                    </a:p>
                    <a:p>
                      <a:pPr algn="ctr"/>
                      <a:r>
                        <a:rPr lang="fr-FR" b="0" baseline="0" dirty="0"/>
                        <a:t>Lait maternel ou à défaut lait 1</a:t>
                      </a:r>
                      <a:r>
                        <a:rPr lang="fr-FR" b="0" baseline="30000" dirty="0"/>
                        <a:t>er</a:t>
                      </a:r>
                      <a:r>
                        <a:rPr lang="fr-FR" b="0" baseline="0" dirty="0"/>
                        <a:t> âge. (lait maternisé en poudre)</a:t>
                      </a:r>
                      <a:endParaRPr lang="fr-FR" b="0" dirty="0"/>
                    </a:p>
                  </a:txBody>
                  <a:tcPr anchor="ctr"/>
                </a:tc>
                <a:extLst>
                  <a:ext uri="{0D108BD9-81ED-4DB2-BD59-A6C34878D82A}">
                    <a16:rowId xmlns:a16="http://schemas.microsoft.com/office/drawing/2014/main" xmlns="" val="10000"/>
                  </a:ext>
                </a:extLst>
              </a:tr>
              <a:tr h="1225277">
                <a:tc>
                  <a:txBody>
                    <a:bodyPr/>
                    <a:lstStyle/>
                    <a:p>
                      <a:pPr algn="ctr"/>
                      <a:r>
                        <a:rPr lang="fr-FR" b="1" dirty="0"/>
                        <a:t>Vers 4 mois : 5 repas</a:t>
                      </a:r>
                    </a:p>
                  </a:txBody>
                  <a:tcPr anchor="ctr"/>
                </a:tc>
                <a:tc>
                  <a:txBody>
                    <a:bodyPr/>
                    <a:lstStyle/>
                    <a:p>
                      <a:pPr algn="ctr"/>
                      <a:r>
                        <a:rPr lang="fr-FR" dirty="0"/>
                        <a:t>Période</a:t>
                      </a:r>
                      <a:r>
                        <a:rPr lang="fr-FR" baseline="0" dirty="0"/>
                        <a:t> d’alimentation semi-diversifiée :</a:t>
                      </a:r>
                    </a:p>
                    <a:p>
                      <a:pPr algn="l"/>
                      <a:r>
                        <a:rPr lang="fr-FR" baseline="0" dirty="0"/>
                        <a:t>L’enfant passe à 5 repas, l’alimentation lactée reste prépondérante, mais on peut introduire des :</a:t>
                      </a:r>
                    </a:p>
                    <a:p>
                      <a:pPr algn="l"/>
                      <a:r>
                        <a:rPr lang="fr-FR" baseline="0" dirty="0"/>
                        <a:t>Farines (diastasées, sans gluten)</a:t>
                      </a:r>
                    </a:p>
                    <a:p>
                      <a:pPr algn="l"/>
                      <a:r>
                        <a:rPr lang="fr-FR" baseline="0" dirty="0"/>
                        <a:t>Fruits et légumes cuits (homogénéisés ou mixés) </a:t>
                      </a:r>
                      <a:r>
                        <a:rPr lang="fr-FR" i="1" baseline="0" dirty="0"/>
                        <a:t>« homogénéisé ‘</a:t>
                      </a:r>
                      <a:r>
                        <a:rPr lang="fr-FR" sz="1800" b="0" i="1" kern="1200" dirty="0">
                          <a:solidFill>
                            <a:schemeClr val="dk1"/>
                          </a:solidFill>
                          <a:effectLst/>
                          <a:latin typeface="+mn-lt"/>
                          <a:ea typeface="+mn-ea"/>
                          <a:cs typeface="+mn-cs"/>
                        </a:rPr>
                        <a:t>Mélanger un ensemble d'éléments pour en faire un tout cohérent’ »</a:t>
                      </a:r>
                      <a:endParaRPr lang="fr-FR" i="1" dirty="0"/>
                    </a:p>
                  </a:txBody>
                  <a:tcPr anchor="ctr"/>
                </a:tc>
                <a:extLst>
                  <a:ext uri="{0D108BD9-81ED-4DB2-BD59-A6C34878D82A}">
                    <a16:rowId xmlns:a16="http://schemas.microsoft.com/office/drawing/2014/main" xmlns="" val="10001"/>
                  </a:ext>
                </a:extLst>
              </a:tr>
              <a:tr h="1225277">
                <a:tc>
                  <a:txBody>
                    <a:bodyPr/>
                    <a:lstStyle/>
                    <a:p>
                      <a:pPr algn="ctr"/>
                      <a:r>
                        <a:rPr lang="fr-FR" b="1" dirty="0"/>
                        <a:t>Vers 6 mois : 4 repas</a:t>
                      </a:r>
                    </a:p>
                  </a:txBody>
                  <a:tcPr anchor="ctr"/>
                </a:tc>
                <a:tc>
                  <a:txBody>
                    <a:bodyPr/>
                    <a:lstStyle/>
                    <a:p>
                      <a:pPr algn="ctr"/>
                      <a:r>
                        <a:rPr lang="fr-FR" dirty="0"/>
                        <a:t>Période d’alimentation diversifiée</a:t>
                      </a:r>
                      <a:r>
                        <a:rPr lang="fr-FR" baseline="0" dirty="0"/>
                        <a:t> :</a:t>
                      </a:r>
                    </a:p>
                    <a:p>
                      <a:pPr marL="285750" indent="-285750" algn="just">
                        <a:buFontTx/>
                        <a:buChar char="-"/>
                      </a:pPr>
                      <a:r>
                        <a:rPr lang="fr-FR" baseline="0" dirty="0"/>
                        <a:t>L’enfant passe de 4 repas à 2 repas diversifiés (midi et soir) et 2 repas lactés (matin et gouter)</a:t>
                      </a:r>
                    </a:p>
                    <a:p>
                      <a:pPr marL="285750" indent="-285750" algn="just">
                        <a:buFontTx/>
                        <a:buChar char="-"/>
                      </a:pPr>
                      <a:r>
                        <a:rPr lang="fr-FR" dirty="0"/>
                        <a:t>Dès 6 mois, on introduit</a:t>
                      </a:r>
                      <a:r>
                        <a:rPr lang="fr-FR" baseline="0" dirty="0"/>
                        <a:t> la viande, le poisson et progressivement tous les autres aliments.</a:t>
                      </a:r>
                      <a:endParaRPr lang="fr-FR" dirty="0"/>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4924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41</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925290" y="500594"/>
            <a:ext cx="7052062" cy="5693866"/>
          </a:xfrm>
          <a:prstGeom prst="rect">
            <a:avLst/>
          </a:prstGeom>
          <a:noFill/>
        </p:spPr>
        <p:txBody>
          <a:bodyPr wrap="square" rtlCol="0">
            <a:spAutoFit/>
          </a:bodyPr>
          <a:lstStyle/>
          <a:p>
            <a:pPr algn="ctr"/>
            <a:r>
              <a:rPr lang="fr-FR" sz="2800" b="1" dirty="0"/>
              <a:t>Rôles de l’ADVF</a:t>
            </a:r>
          </a:p>
          <a:p>
            <a:pPr algn="ctr"/>
            <a:endParaRPr lang="fr-FR" sz="2400" b="1" dirty="0"/>
          </a:p>
          <a:p>
            <a:r>
              <a:rPr lang="fr-FR" sz="2400" b="1" i="1" dirty="0">
                <a:effectLst>
                  <a:outerShdw blurRad="38100" dist="38100" dir="2700000" algn="tl">
                    <a:srgbClr val="000000">
                      <a:alpha val="43137"/>
                    </a:srgbClr>
                  </a:outerShdw>
                </a:effectLst>
              </a:rPr>
              <a:t>L’Assistant(e) De Vie aux Familles, devra</a:t>
            </a:r>
          </a:p>
          <a:p>
            <a:endParaRPr lang="fr-FR" sz="2400" b="1" i="1"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fr-FR" sz="2400" dirty="0"/>
              <a:t>Ne jamais forcer l’enfant à manger :</a:t>
            </a: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Éviter les mélange d’aliments (pour apprendre à l’enfant à distinguer les différents goûts)</a:t>
            </a: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Respecter les étapes de la diversification alimentaire</a:t>
            </a: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Introduire un seul aliment à la fois (pour tester la tolérance digestive)</a:t>
            </a: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Respecter les goûts et préférences de l’enfant</a:t>
            </a: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Présenter les plats agréablement (s’il s’agit d’un petit pot, mettre le contenu dans une assiette décorée)</a:t>
            </a: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Lui parler pendant le repas.</a:t>
            </a:r>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Tree>
    <p:extLst>
      <p:ext uri="{BB962C8B-B14F-4D97-AF65-F5344CB8AC3E}">
        <p14:creationId xmlns:p14="http://schemas.microsoft.com/office/powerpoint/2010/main" val="3126180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42</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570513" y="500594"/>
            <a:ext cx="7458355" cy="5847755"/>
          </a:xfrm>
          <a:prstGeom prst="rect">
            <a:avLst/>
          </a:prstGeom>
          <a:noFill/>
        </p:spPr>
        <p:txBody>
          <a:bodyPr wrap="square" rtlCol="0">
            <a:spAutoFit/>
          </a:bodyPr>
          <a:lstStyle/>
          <a:p>
            <a:pPr marL="457200" indent="-457200" algn="just">
              <a:buFont typeface="+mj-lt"/>
              <a:buAutoNum type="alphaUcPeriod" startAt="2"/>
            </a:pPr>
            <a:r>
              <a:rPr lang="fr-FR" sz="2400" b="1" dirty="0"/>
              <a:t>Choisir la texture en fonction de l’âge de l’enfant :</a:t>
            </a:r>
          </a:p>
          <a:p>
            <a:pPr algn="just"/>
            <a:endParaRPr lang="fr-FR" sz="2400" dirty="0"/>
          </a:p>
          <a:p>
            <a:pPr algn="just"/>
            <a:r>
              <a:rPr lang="fr-FR" sz="2400" dirty="0"/>
              <a:t>Le passage d’une texture à une autre doit se faire progressivement, en fonction des possibilités de l’enfant : Elle sera tour à tour fluide, molle, granuleuse, en morceaux selon la progression suivante :</a:t>
            </a:r>
          </a:p>
          <a:p>
            <a:pPr algn="just"/>
            <a:endParaRPr lang="fr-FR" sz="1000" dirty="0"/>
          </a:p>
          <a:p>
            <a:pPr marL="342900" indent="-342900" algn="just">
              <a:buFont typeface="Wingdings" panose="05000000000000000000" pitchFamily="2" charset="2"/>
              <a:buChar char="ü"/>
            </a:pPr>
            <a:r>
              <a:rPr lang="fr-FR" sz="2200" b="1" dirty="0"/>
              <a:t>Au cours des premiers mois, </a:t>
            </a:r>
            <a:r>
              <a:rPr lang="fr-FR" sz="2200" dirty="0"/>
              <a:t>le besoin de téter étant primordial, le lait est donné au biberon (alimentation fluide).</a:t>
            </a:r>
          </a:p>
          <a:p>
            <a:pPr marL="342900" indent="-342900" algn="just">
              <a:buFont typeface="Wingdings" panose="05000000000000000000" pitchFamily="2" charset="2"/>
              <a:buChar char="ü"/>
            </a:pPr>
            <a:r>
              <a:rPr lang="fr-FR" sz="2200" b="1" dirty="0"/>
              <a:t>Vers 6 mois, </a:t>
            </a:r>
            <a:r>
              <a:rPr lang="fr-FR" sz="2200" dirty="0"/>
              <a:t>dès que l’enfant est capable, au moyen de sa langue, d’envoyer les aliments de l’entrée de la bouche vers le fond, on introduit la purée de légumes mixés (alimentation molle).</a:t>
            </a:r>
          </a:p>
          <a:p>
            <a:pPr marL="342900" indent="-342900" algn="just">
              <a:buFont typeface="Wingdings" panose="05000000000000000000" pitchFamily="2" charset="2"/>
              <a:buChar char="ü"/>
            </a:pPr>
            <a:r>
              <a:rPr lang="fr-FR" sz="2200" b="1" dirty="0"/>
              <a:t>Vers 8 – 10 mois,</a:t>
            </a:r>
            <a:r>
              <a:rPr lang="fr-FR" sz="2200" dirty="0"/>
              <a:t> dès que l’enfant commence à mastiquer, on propose des aliments moulinés (alimentation granuleuse)</a:t>
            </a:r>
          </a:p>
          <a:p>
            <a:pPr marL="342900" indent="-342900" algn="just">
              <a:buFont typeface="Wingdings" panose="05000000000000000000" pitchFamily="2" charset="2"/>
              <a:buChar char="ü"/>
            </a:pPr>
            <a:r>
              <a:rPr lang="fr-FR" sz="2200" b="1" dirty="0"/>
              <a:t>Vers 12 – 14 mois, </a:t>
            </a:r>
            <a:r>
              <a:rPr lang="fr-FR" sz="2200" dirty="0"/>
              <a:t>dès que l’enfant a suffisamment de dent pour mâcher, on introduit les aliments en petit morceaux.</a:t>
            </a:r>
          </a:p>
        </p:txBody>
      </p:sp>
    </p:spTree>
    <p:extLst>
      <p:ext uri="{BB962C8B-B14F-4D97-AF65-F5344CB8AC3E}">
        <p14:creationId xmlns:p14="http://schemas.microsoft.com/office/powerpoint/2010/main" val="2422059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43</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535636" y="2839219"/>
            <a:ext cx="7559897" cy="1723549"/>
          </a:xfrm>
          <a:prstGeom prst="rect">
            <a:avLst/>
          </a:prstGeom>
          <a:noFill/>
        </p:spPr>
        <p:txBody>
          <a:bodyPr wrap="square" rtlCol="0">
            <a:spAutoFit/>
          </a:bodyPr>
          <a:lstStyle/>
          <a:p>
            <a:pPr marL="457200" indent="-457200" algn="just">
              <a:buFont typeface="+mj-lt"/>
              <a:buAutoNum type="alphaUcPeriod" startAt="3"/>
            </a:pPr>
            <a:r>
              <a:rPr lang="fr-FR" sz="2400" b="1" dirty="0"/>
              <a:t>L’alimentation diversifiée :</a:t>
            </a:r>
          </a:p>
          <a:p>
            <a:pPr algn="just"/>
            <a:endParaRPr lang="fr-FR" sz="1000" dirty="0"/>
          </a:p>
          <a:p>
            <a:pPr algn="just"/>
            <a:r>
              <a:rPr lang="fr-FR" sz="2400" dirty="0"/>
              <a:t>Les premiers aliments introduits sont les farines pour bébés et les fruits et légumes homogénéisés. L’alimentation semi diversifié peut-être proposée vers le 3</a:t>
            </a:r>
            <a:r>
              <a:rPr lang="fr-FR" sz="2400" baseline="30000" dirty="0"/>
              <a:t>ème</a:t>
            </a:r>
            <a:r>
              <a:rPr lang="fr-FR" sz="2400" dirty="0"/>
              <a:t> ou 4</a:t>
            </a:r>
            <a:r>
              <a:rPr lang="fr-FR" sz="2400" baseline="30000" dirty="0"/>
              <a:t>ème</a:t>
            </a:r>
            <a:r>
              <a:rPr lang="fr-FR" sz="2400" dirty="0"/>
              <a:t> mois.</a:t>
            </a:r>
          </a:p>
        </p:txBody>
      </p:sp>
    </p:spTree>
    <p:extLst>
      <p:ext uri="{BB962C8B-B14F-4D97-AF65-F5344CB8AC3E}">
        <p14:creationId xmlns:p14="http://schemas.microsoft.com/office/powerpoint/2010/main" val="6733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44</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468401" y="1805985"/>
            <a:ext cx="7559897" cy="4401205"/>
          </a:xfrm>
          <a:prstGeom prst="rect">
            <a:avLst/>
          </a:prstGeom>
          <a:noFill/>
        </p:spPr>
        <p:txBody>
          <a:bodyPr wrap="square" rtlCol="0">
            <a:spAutoFit/>
          </a:bodyPr>
          <a:lstStyle/>
          <a:p>
            <a:pPr marL="457200" indent="-457200" algn="just">
              <a:buFont typeface="+mj-lt"/>
              <a:buAutoNum type="alphaLcPeriod"/>
            </a:pPr>
            <a:r>
              <a:rPr lang="fr-FR" sz="2400" b="1" dirty="0"/>
              <a:t>Les farines pour bébés :</a:t>
            </a:r>
          </a:p>
          <a:p>
            <a:pPr algn="just"/>
            <a:r>
              <a:rPr lang="fr-FR" sz="2200" dirty="0"/>
              <a:t>L’enfant peut tirer profit des farines pour bébés, si celles-ci sont données en quantité raisonnable.</a:t>
            </a:r>
          </a:p>
          <a:p>
            <a:pPr algn="just"/>
            <a:endParaRPr lang="fr-FR" sz="1000" b="1" dirty="0"/>
          </a:p>
          <a:p>
            <a:pPr marL="342900" indent="-342900" algn="just">
              <a:buFont typeface="Wingdings" panose="05000000000000000000" pitchFamily="2" charset="2"/>
              <a:buChar char="ü"/>
            </a:pPr>
            <a:r>
              <a:rPr lang="fr-FR" sz="2400" b="1" dirty="0"/>
              <a:t>Intérêt : </a:t>
            </a:r>
            <a:r>
              <a:rPr lang="fr-FR" sz="2400" dirty="0"/>
              <a:t>l’introduction des farines permet d’augmenter l’apport énergétique, surtout pour l’apport de glucides d’absorption lente (amidon)</a:t>
            </a:r>
          </a:p>
          <a:p>
            <a:pPr marL="342900" indent="-342900" algn="just">
              <a:buFont typeface="Wingdings" panose="05000000000000000000" pitchFamily="2" charset="2"/>
              <a:buChar char="ü"/>
            </a:pPr>
            <a:r>
              <a:rPr lang="fr-FR" sz="2400" b="1" dirty="0"/>
              <a:t>Inconvénient : </a:t>
            </a:r>
            <a:r>
              <a:rPr lang="fr-FR" sz="2400" dirty="0"/>
              <a:t>données en trop grande quantité, les farines risques de:</a:t>
            </a:r>
          </a:p>
          <a:p>
            <a:pPr marL="901700" indent="-538163" algn="just">
              <a:buFontTx/>
              <a:buChar char="-"/>
            </a:pPr>
            <a:r>
              <a:rPr lang="fr-FR" sz="2400" dirty="0"/>
              <a:t>Déséquilibrer la relation alimentaire ; </a:t>
            </a:r>
          </a:p>
          <a:p>
            <a:pPr marL="363538" indent="538163" algn="just">
              <a:buFontTx/>
              <a:buChar char="-"/>
            </a:pPr>
            <a:r>
              <a:rPr lang="fr-FR" sz="2400" dirty="0"/>
              <a:t>Donner des troubles intestinaux et parfois favoriser l’obésité.</a:t>
            </a:r>
          </a:p>
        </p:txBody>
      </p:sp>
    </p:spTree>
    <p:extLst>
      <p:ext uri="{BB962C8B-B14F-4D97-AF65-F5344CB8AC3E}">
        <p14:creationId xmlns:p14="http://schemas.microsoft.com/office/powerpoint/2010/main" val="3612864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45</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639235" y="1300694"/>
            <a:ext cx="7221070" cy="4862870"/>
          </a:xfrm>
          <a:prstGeom prst="rect">
            <a:avLst/>
          </a:prstGeom>
          <a:noFill/>
        </p:spPr>
        <p:txBody>
          <a:bodyPr wrap="square" rtlCol="0">
            <a:spAutoFit/>
          </a:bodyPr>
          <a:lstStyle/>
          <a:p>
            <a:pPr marL="457200" indent="-457200" algn="just">
              <a:buFont typeface="+mj-lt"/>
              <a:buAutoNum type="alphaLcPeriod" startAt="2"/>
            </a:pPr>
            <a:r>
              <a:rPr lang="fr-FR" sz="2400" b="1" dirty="0"/>
              <a:t>Les fruits :</a:t>
            </a:r>
          </a:p>
          <a:p>
            <a:pPr algn="just"/>
            <a:endParaRPr lang="fr-FR" sz="2200" dirty="0"/>
          </a:p>
          <a:p>
            <a:pPr algn="just"/>
            <a:r>
              <a:rPr lang="fr-FR" sz="2400" b="1" dirty="0"/>
              <a:t>L’apport de fruits est précieux dans la ration alimentaire et leur goût est très prisé de l’enfant.</a:t>
            </a:r>
          </a:p>
          <a:p>
            <a:pPr algn="just"/>
            <a:endParaRPr lang="fr-FR" sz="2400" b="1" dirty="0"/>
          </a:p>
          <a:p>
            <a:pPr marL="342900" indent="-342900" algn="just">
              <a:buFont typeface="Wingdings" panose="05000000000000000000" pitchFamily="2" charset="2"/>
              <a:buChar char="ü"/>
            </a:pPr>
            <a:r>
              <a:rPr lang="fr-FR" sz="2400" b="1" dirty="0"/>
              <a:t>Intérêt : l</a:t>
            </a:r>
            <a:r>
              <a:rPr lang="fr-FR" sz="2400" dirty="0"/>
              <a:t>es fruits sont riches en vitamines (C en particulier) et en minéraux. Ils élargissent le goût de l’enfant et lui font connaître des aliments de couleur et consistance nouvelles.</a:t>
            </a:r>
          </a:p>
          <a:p>
            <a:pPr marL="342900" indent="-342900" algn="just">
              <a:buFont typeface="Wingdings" panose="05000000000000000000" pitchFamily="2" charset="2"/>
              <a:buChar char="ü"/>
            </a:pPr>
            <a:r>
              <a:rPr lang="fr-FR" sz="2400" b="1" dirty="0"/>
              <a:t>Introduction : </a:t>
            </a:r>
            <a:r>
              <a:rPr lang="fr-FR" sz="2400" dirty="0"/>
              <a:t>on propose des fruits cuits sous forme homogénéisée vers 3 – 4 mois (en petits pots) ou en compote. Les fruits crus ne sont donnés que vers 6 mois (au moment de l’alimentation diversifiée).</a:t>
            </a:r>
          </a:p>
        </p:txBody>
      </p:sp>
    </p:spTree>
    <p:extLst>
      <p:ext uri="{BB962C8B-B14F-4D97-AF65-F5344CB8AC3E}">
        <p14:creationId xmlns:p14="http://schemas.microsoft.com/office/powerpoint/2010/main" val="2132271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46</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639235" y="1300694"/>
            <a:ext cx="7221070" cy="4154984"/>
          </a:xfrm>
          <a:prstGeom prst="rect">
            <a:avLst/>
          </a:prstGeom>
          <a:noFill/>
        </p:spPr>
        <p:txBody>
          <a:bodyPr wrap="square" rtlCol="0">
            <a:spAutoFit/>
          </a:bodyPr>
          <a:lstStyle/>
          <a:p>
            <a:pPr marL="457200" indent="-457200" algn="just">
              <a:buFont typeface="+mj-lt"/>
              <a:buAutoNum type="alphaLcPeriod" startAt="3"/>
            </a:pPr>
            <a:r>
              <a:rPr lang="fr-FR" sz="2400" b="1" dirty="0"/>
              <a:t>Les légumes :</a:t>
            </a:r>
          </a:p>
          <a:p>
            <a:pPr algn="just"/>
            <a:endParaRPr lang="fr-FR" sz="2400" b="1" dirty="0"/>
          </a:p>
          <a:p>
            <a:pPr marL="342900" indent="-342900" algn="just">
              <a:buFont typeface="Wingdings" panose="05000000000000000000" pitchFamily="2" charset="2"/>
              <a:buChar char="ü"/>
            </a:pPr>
            <a:r>
              <a:rPr lang="fr-FR" sz="2400" b="1" dirty="0"/>
              <a:t>Intérêt </a:t>
            </a:r>
            <a:r>
              <a:rPr lang="fr-FR" sz="2400" dirty="0"/>
              <a:t>: les légumes apportent des éléments minéraux précieux (fer, magnésium, potassium). Il élargissent le goût de l’enfant et lui font connaître des aliments de couleur et de consistance nouvelles.</a:t>
            </a:r>
          </a:p>
          <a:p>
            <a:pPr marL="342900" indent="-342900" algn="just">
              <a:buFont typeface="Wingdings" panose="05000000000000000000" pitchFamily="2" charset="2"/>
              <a:buChar char="ü"/>
            </a:pPr>
            <a:r>
              <a:rPr lang="fr-FR" sz="2400" b="1" dirty="0"/>
              <a:t>Introduction : </a:t>
            </a:r>
            <a:r>
              <a:rPr lang="fr-FR" sz="2400" dirty="0"/>
              <a:t>ils s’introduisent vers 3 – 4 mois sous formes de :</a:t>
            </a:r>
          </a:p>
          <a:p>
            <a:pPr marL="342900" indent="-342900" algn="just">
              <a:buFontTx/>
              <a:buChar char="-"/>
            </a:pPr>
            <a:r>
              <a:rPr lang="fr-FR" sz="2400" dirty="0"/>
              <a:t>Légumes homogénéisée (facilement assimilables) ;</a:t>
            </a:r>
          </a:p>
          <a:p>
            <a:pPr marL="342900" indent="-342900" algn="just">
              <a:buFontTx/>
              <a:buChar char="-"/>
            </a:pPr>
            <a:r>
              <a:rPr lang="fr-FR" sz="2400" dirty="0"/>
              <a:t>Présenté en « petits pots » ;</a:t>
            </a:r>
          </a:p>
          <a:p>
            <a:pPr marL="342900" indent="-342900" algn="just">
              <a:buFontTx/>
              <a:buChar char="-"/>
            </a:pPr>
            <a:r>
              <a:rPr lang="fr-FR" sz="2400" dirty="0"/>
              <a:t>Ou légumes mixés (préparation maison).</a:t>
            </a:r>
          </a:p>
        </p:txBody>
      </p:sp>
    </p:spTree>
    <p:extLst>
      <p:ext uri="{BB962C8B-B14F-4D97-AF65-F5344CB8AC3E}">
        <p14:creationId xmlns:p14="http://schemas.microsoft.com/office/powerpoint/2010/main" val="2436731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2"/>
            </a:pPr>
            <a:r>
              <a:rPr lang="fr-FR" sz="2800" b="1" dirty="0"/>
              <a:t>Les principes de la diversification  alimentaire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47</a:t>
            </a:fld>
            <a:endParaRPr lang="fr-FR" dirty="0"/>
          </a:p>
        </p:txBody>
      </p:sp>
      <p:sp>
        <p:nvSpPr>
          <p:cNvPr id="9" name="ZoneTexte 8">
            <a:extLst>
              <a:ext uri="{FF2B5EF4-FFF2-40B4-BE49-F238E27FC236}">
                <a16:creationId xmlns:a16="http://schemas.microsoft.com/office/drawing/2014/main" xmlns="" id="{A063087D-E9A0-4CAF-8664-4D9DE3575273}"/>
              </a:ext>
            </a:extLst>
          </p:cNvPr>
          <p:cNvSpPr txBox="1"/>
          <p:nvPr/>
        </p:nvSpPr>
        <p:spPr>
          <a:xfrm>
            <a:off x="4639235" y="1300694"/>
            <a:ext cx="7221070" cy="3785652"/>
          </a:xfrm>
          <a:prstGeom prst="rect">
            <a:avLst/>
          </a:prstGeom>
          <a:noFill/>
        </p:spPr>
        <p:txBody>
          <a:bodyPr wrap="square" rtlCol="0">
            <a:spAutoFit/>
          </a:bodyPr>
          <a:lstStyle/>
          <a:p>
            <a:pPr marL="457200" indent="-457200" algn="just">
              <a:buFont typeface="+mj-lt"/>
              <a:buAutoNum type="alphaUcPeriod" startAt="4"/>
            </a:pPr>
            <a:r>
              <a:rPr lang="fr-FR" sz="2400" b="1" dirty="0"/>
              <a:t>L’utilisation des « petits pots » dans l’alimentation :</a:t>
            </a:r>
          </a:p>
          <a:p>
            <a:pPr algn="just"/>
            <a:endParaRPr lang="fr-FR" sz="2400" b="1" dirty="0"/>
          </a:p>
          <a:p>
            <a:pPr marL="342900" indent="-342900" algn="just">
              <a:buFont typeface="Wingdings" panose="05000000000000000000" pitchFamily="2" charset="2"/>
              <a:buChar char="ü"/>
            </a:pPr>
            <a:r>
              <a:rPr lang="fr-FR" sz="2400" b="1" dirty="0"/>
              <a:t>Intérêt </a:t>
            </a:r>
            <a:r>
              <a:rPr lang="fr-FR" sz="2400" dirty="0"/>
              <a:t>: les aliments présentés en petits pots sont homogénéisés, donc très bien digérés ; de plus en plus les aliments sont sélectionnés :</a:t>
            </a:r>
          </a:p>
          <a:p>
            <a:pPr marL="342900" indent="-342900" algn="just">
              <a:buFontTx/>
              <a:buChar char="-"/>
            </a:pPr>
            <a:r>
              <a:rPr lang="fr-FR" sz="2400" dirty="0"/>
              <a:t>Les fruits et légumes sont exempts de nitrates et ont une teneur en vitamines garantie ;</a:t>
            </a:r>
          </a:p>
          <a:p>
            <a:pPr marL="342900" indent="-342900" algn="just">
              <a:buFontTx/>
              <a:buChar char="-"/>
            </a:pPr>
            <a:r>
              <a:rPr lang="fr-FR" sz="2400" dirty="0"/>
              <a:t>Les viandes et poissons ont une fraîcheur garantie.</a:t>
            </a:r>
          </a:p>
          <a:p>
            <a:pPr marL="342900" indent="-342900" algn="just">
              <a:buFont typeface="Wingdings" panose="05000000000000000000" pitchFamily="2" charset="2"/>
              <a:buChar char="ü"/>
            </a:pPr>
            <a:r>
              <a:rPr lang="fr-FR" sz="2400" b="1" dirty="0"/>
              <a:t>Introduction : </a:t>
            </a:r>
            <a:r>
              <a:rPr lang="fr-FR" sz="2400" dirty="0"/>
              <a:t>les petits pots homogénéisés peuvent être proposés aux bébés à partir de 3 mois.</a:t>
            </a:r>
          </a:p>
        </p:txBody>
      </p:sp>
      <p:pic>
        <p:nvPicPr>
          <p:cNvPr id="8" name="Image 7"/>
          <p:cNvPicPr>
            <a:picLocks noChangeAspect="1"/>
          </p:cNvPicPr>
          <p:nvPr/>
        </p:nvPicPr>
        <p:blipFill>
          <a:blip r:embed="rId2"/>
          <a:stretch>
            <a:fillRect/>
          </a:stretch>
        </p:blipFill>
        <p:spPr>
          <a:xfrm>
            <a:off x="440673" y="3700994"/>
            <a:ext cx="3948907" cy="2211388"/>
          </a:xfrm>
          <a:prstGeom prst="rect">
            <a:avLst/>
          </a:prstGeom>
        </p:spPr>
      </p:pic>
    </p:spTree>
    <p:extLst>
      <p:ext uri="{BB962C8B-B14F-4D97-AF65-F5344CB8AC3E}">
        <p14:creationId xmlns:p14="http://schemas.microsoft.com/office/powerpoint/2010/main" val="1894308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3"/>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48</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372908" y="500594"/>
            <a:ext cx="7819092" cy="3293209"/>
          </a:xfrm>
          <a:prstGeom prst="rect">
            <a:avLst/>
          </a:prstGeom>
          <a:noFill/>
        </p:spPr>
        <p:txBody>
          <a:bodyPr wrap="square" rtlCol="0">
            <a:spAutoFit/>
          </a:bodyPr>
          <a:lstStyle/>
          <a:p>
            <a:pPr algn="ctr"/>
            <a:r>
              <a:rPr lang="fr-FR" sz="2800" b="1" dirty="0"/>
              <a:t>Rôles de l’ADVF</a:t>
            </a:r>
          </a:p>
          <a:p>
            <a:pPr algn="ctr"/>
            <a:endParaRPr lang="fr-FR" sz="1000" b="1" dirty="0"/>
          </a:p>
          <a:p>
            <a:r>
              <a:rPr lang="fr-FR" sz="2400" b="1" i="1" dirty="0">
                <a:effectLst>
                  <a:outerShdw blurRad="38100" dist="38100" dir="2700000" algn="tl">
                    <a:srgbClr val="000000">
                      <a:alpha val="43137"/>
                    </a:srgbClr>
                  </a:outerShdw>
                </a:effectLst>
              </a:rPr>
              <a:t>L’Assistant(e) De Vie aux Familles, doit savoir :</a:t>
            </a:r>
          </a:p>
          <a:p>
            <a:endParaRPr lang="fr-FR" sz="1000" b="1" i="1"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Lire les étiquettes des petits pots :</a:t>
            </a:r>
          </a:p>
          <a:p>
            <a:pPr marL="342900" indent="-342900">
              <a:buFont typeface="Arial" panose="020B0604020202020204" pitchFamily="34" charset="0"/>
              <a:buChar char="•"/>
            </a:pPr>
            <a:endParaRPr lang="fr-FR" sz="2400" dirty="0">
              <a:effectLst>
                <a:outerShdw blurRad="38100" dist="38100" dir="2700000" algn="tl">
                  <a:srgbClr val="000000">
                    <a:alpha val="43137"/>
                  </a:srgbClr>
                </a:outerShdw>
              </a:effectLst>
            </a:endParaRPr>
          </a:p>
          <a:p>
            <a:pPr marL="342900" indent="-342900">
              <a:buFontTx/>
              <a:buChar char="-"/>
            </a:pPr>
            <a:r>
              <a:rPr lang="fr-FR" sz="2200" dirty="0"/>
              <a:t>La Date de péremption,</a:t>
            </a:r>
          </a:p>
          <a:p>
            <a:pPr marL="342900" indent="-342900">
              <a:buFontTx/>
              <a:buChar char="-"/>
            </a:pPr>
            <a:r>
              <a:rPr lang="fr-FR" sz="2200" dirty="0"/>
              <a:t>La Composition de l’alimentation,</a:t>
            </a:r>
          </a:p>
          <a:p>
            <a:pPr marL="342900" indent="-342900">
              <a:buFontTx/>
              <a:buChar char="-"/>
            </a:pPr>
            <a:r>
              <a:rPr lang="fr-FR" sz="2200" dirty="0"/>
              <a:t>Le Mode d’emploi,</a:t>
            </a:r>
          </a:p>
          <a:p>
            <a:pPr marL="342900" indent="-342900">
              <a:buFontTx/>
              <a:buChar char="-"/>
            </a:pPr>
            <a:r>
              <a:rPr lang="fr-FR" sz="2200" dirty="0"/>
              <a:t>La quantité.</a:t>
            </a:r>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pic>
        <p:nvPicPr>
          <p:cNvPr id="8" name="Image 7"/>
          <p:cNvPicPr>
            <a:picLocks noChangeAspect="1"/>
          </p:cNvPicPr>
          <p:nvPr/>
        </p:nvPicPr>
        <p:blipFill>
          <a:blip r:embed="rId3"/>
          <a:stretch>
            <a:fillRect/>
          </a:stretch>
        </p:blipFill>
        <p:spPr>
          <a:xfrm>
            <a:off x="4899400" y="3901352"/>
            <a:ext cx="3383056" cy="2256982"/>
          </a:xfrm>
          <a:prstGeom prst="rect">
            <a:avLst/>
          </a:prstGeom>
        </p:spPr>
      </p:pic>
      <p:pic>
        <p:nvPicPr>
          <p:cNvPr id="2050" name="Picture 2" descr="Dates de péremption : Tout savoir pour moins gaspiller - FrigoTr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145" y="3757501"/>
            <a:ext cx="3601025" cy="251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40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49</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372908" y="500594"/>
            <a:ext cx="7819092" cy="5324535"/>
          </a:xfrm>
          <a:prstGeom prst="rect">
            <a:avLst/>
          </a:prstGeom>
          <a:noFill/>
        </p:spPr>
        <p:txBody>
          <a:bodyPr wrap="square" rtlCol="0">
            <a:spAutoFit/>
          </a:bodyPr>
          <a:lstStyle/>
          <a:p>
            <a:pPr algn="ctr"/>
            <a:r>
              <a:rPr lang="fr-FR" sz="2800" b="1" dirty="0"/>
              <a:t>Rôles de l’ADVF</a:t>
            </a:r>
          </a:p>
          <a:p>
            <a:pPr algn="ctr"/>
            <a:endParaRPr lang="fr-FR" sz="1000" b="1" dirty="0"/>
          </a:p>
          <a:p>
            <a:r>
              <a:rPr lang="fr-FR" sz="2400" b="1" i="1" dirty="0">
                <a:effectLst>
                  <a:outerShdw blurRad="38100" dist="38100" dir="2700000" algn="tl">
                    <a:srgbClr val="000000">
                      <a:alpha val="43137"/>
                    </a:srgbClr>
                  </a:outerShdw>
                </a:effectLst>
              </a:rPr>
              <a:t>L’Assistant(e) De Vie aux Familles, doit savoir :</a:t>
            </a:r>
          </a:p>
          <a:p>
            <a:endParaRPr lang="fr-FR" sz="1000" b="1" i="1"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fr-FR" sz="2400" dirty="0">
                <a:effectLst>
                  <a:outerShdw blurRad="38100" dist="38100" dir="2700000" algn="tl">
                    <a:srgbClr val="000000">
                      <a:alpha val="43137"/>
                    </a:srgbClr>
                  </a:outerShdw>
                </a:effectLst>
              </a:rPr>
              <a:t>Préparer le petit pot :</a:t>
            </a:r>
          </a:p>
          <a:p>
            <a:pPr marL="342900" indent="-342900">
              <a:buFont typeface="Arial" panose="020B0604020202020204" pitchFamily="34" charset="0"/>
              <a:buChar char="•"/>
            </a:pPr>
            <a:endParaRPr lang="fr-FR" sz="2400" dirty="0">
              <a:effectLst>
                <a:outerShdw blurRad="38100" dist="38100" dir="2700000" algn="tl">
                  <a:srgbClr val="000000">
                    <a:alpha val="43137"/>
                  </a:srgbClr>
                </a:outerShdw>
              </a:effectLst>
            </a:endParaRPr>
          </a:p>
          <a:p>
            <a:pPr marL="342900" indent="-342900">
              <a:buFontTx/>
              <a:buChar char="-"/>
            </a:pPr>
            <a:r>
              <a:rPr lang="fr-FR" sz="2200" dirty="0"/>
              <a:t>Nettoyer le pot extérieurement,</a:t>
            </a:r>
          </a:p>
          <a:p>
            <a:pPr marL="342900" indent="-342900">
              <a:buFontTx/>
              <a:buChar char="-"/>
            </a:pPr>
            <a:r>
              <a:rPr lang="fr-FR" sz="2200" dirty="0"/>
              <a:t>S’assurer du déclic à l’ouverture du pot (preuve de l’étanchéité)</a:t>
            </a:r>
          </a:p>
          <a:p>
            <a:pPr marL="342900" indent="-342900">
              <a:buFontTx/>
              <a:buChar char="-"/>
            </a:pPr>
            <a:r>
              <a:rPr lang="fr-FR" sz="2200" dirty="0"/>
              <a:t>Faire chauffer au bain-marie (après ouverture du pot). Faire chauffer que la quantité prévue pour le repas.</a:t>
            </a:r>
          </a:p>
          <a:p>
            <a:pPr marL="342900" indent="-342900">
              <a:buFontTx/>
              <a:buChar char="-"/>
            </a:pPr>
            <a:r>
              <a:rPr lang="fr-FR" sz="2200" dirty="0"/>
              <a:t>Ne pas saler,</a:t>
            </a:r>
          </a:p>
          <a:p>
            <a:pPr marL="342900" indent="-342900">
              <a:buFontTx/>
              <a:buChar char="-"/>
            </a:pPr>
            <a:r>
              <a:rPr lang="fr-FR" sz="2200" dirty="0"/>
              <a:t>Conserver l’aliment 24 h au réfrigérateur, dans le pot refermé soigneusement ; </a:t>
            </a:r>
          </a:p>
          <a:p>
            <a:pPr marL="342900" indent="-342900">
              <a:buFontTx/>
              <a:buChar char="-"/>
            </a:pPr>
            <a:r>
              <a:rPr lang="fr-FR" sz="2200" dirty="0"/>
              <a:t>Travailler proprement,</a:t>
            </a:r>
          </a:p>
          <a:p>
            <a:pPr marL="342900" indent="-342900">
              <a:buFontTx/>
              <a:buChar char="-"/>
            </a:pPr>
            <a:r>
              <a:rPr lang="fr-FR" sz="2200" dirty="0"/>
              <a:t>Noter la quantités absorbées par l’enfant pour pouvoir en informer les parents.</a:t>
            </a:r>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Tree>
    <p:extLst>
      <p:ext uri="{BB962C8B-B14F-4D97-AF65-F5344CB8AC3E}">
        <p14:creationId xmlns:p14="http://schemas.microsoft.com/office/powerpoint/2010/main" val="1665806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786905" cy="4278094"/>
          </a:xfrm>
          <a:prstGeom prst="rect">
            <a:avLst/>
          </a:prstGeom>
          <a:noFill/>
        </p:spPr>
        <p:txBody>
          <a:bodyPr wrap="square" rtlCol="0">
            <a:spAutoFit/>
          </a:bodyPr>
          <a:lstStyle/>
          <a:p>
            <a:pPr algn="ctr"/>
            <a:r>
              <a:rPr lang="fr-FR" sz="3200" b="1" dirty="0"/>
              <a:t>Phénomène mécanique :</a:t>
            </a:r>
          </a:p>
          <a:p>
            <a:pPr algn="ctr"/>
            <a:endParaRPr lang="fr-FR" sz="2400" dirty="0"/>
          </a:p>
          <a:p>
            <a:pPr algn="just"/>
            <a:r>
              <a:rPr lang="fr-FR" sz="2400" dirty="0"/>
              <a:t>Contrairement à ce qui se passe chez l’adulte, les parois de l’estomac s’adaptent mal au contenu et le péristaltisme est faible. Le transit est plus rapide avec le lait de femme (1 h ½) qu’avec le lait de vache (3h).</a:t>
            </a:r>
          </a:p>
          <a:p>
            <a:pPr algn="ctr"/>
            <a:endParaRPr lang="fr-FR" sz="2400" dirty="0"/>
          </a:p>
          <a:p>
            <a:pPr algn="just"/>
            <a:r>
              <a:rPr lang="fr-FR" sz="2400" dirty="0"/>
              <a:t>Quand l’estomac est plein, le nourrisson rejette la plus grande partie de l’air absorbé, en entraînant parfois une gorgée de lait : c’est le « rot », survenant après la fin du repas</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4" y="2592698"/>
            <a:ext cx="4265350" cy="2175130"/>
          </a:xfrm>
        </p:spPr>
        <p:txBody>
          <a:bodyPr>
            <a:normAutofit fontScale="92500"/>
          </a:bodyPr>
          <a:lstStyle/>
          <a:p>
            <a:endParaRPr lang="fr-FR" dirty="0"/>
          </a:p>
          <a:p>
            <a:pPr algn="ctr"/>
            <a:r>
              <a:rPr lang="fr-FR" sz="2800" b="1" dirty="0"/>
              <a:t>Rappel des spécificités de l’appareil digestif de l’enfant :</a:t>
            </a:r>
          </a:p>
          <a:p>
            <a:pPr algn="ctr"/>
            <a:endParaRPr lang="fr-FR" dirty="0"/>
          </a:p>
          <a:p>
            <a:pPr marL="457200" indent="-457200" algn="ctr">
              <a:buFont typeface="+mj-lt"/>
              <a:buAutoNum type="arabicPeriod" startAt="3"/>
            </a:pPr>
            <a:r>
              <a:rPr lang="fr-FR" sz="2400" dirty="0"/>
              <a:t>Au de l’estomac :</a:t>
            </a:r>
          </a:p>
          <a:p>
            <a:pPr marL="342900" indent="-342900" algn="ctr">
              <a:buFont typeface="+mj-lt"/>
              <a:buAutoNum type="arabicPeriod" startAt="3"/>
            </a:pPr>
            <a:endParaRPr lang="fr-FR" dirty="0"/>
          </a:p>
          <a:p>
            <a:pPr marL="342900" indent="-342900" algn="ctr">
              <a:buFont typeface="+mj-lt"/>
              <a:buAutoNum type="arabicPeriod" startAt="3"/>
            </a:pPr>
            <a:endParaRPr lang="fr-FR" dirty="0"/>
          </a:p>
        </p:txBody>
      </p:sp>
      <p:pic>
        <p:nvPicPr>
          <p:cNvPr id="4100" name="Picture 4" descr="Illustration Médicale Montrant L'estomac D'un Bébé Banque D'Images Et  Photos Libres De Droits. Image 269470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444" y="4572000"/>
            <a:ext cx="3547467" cy="173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96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3"/>
            </a:pPr>
            <a:r>
              <a:rPr lang="fr-FR" sz="2800" b="1" dirty="0"/>
              <a:t>L’alimentation diversifiée</a:t>
            </a: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50</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504766" y="749290"/>
            <a:ext cx="7687234" cy="1569660"/>
          </a:xfrm>
          <a:prstGeom prst="rect">
            <a:avLst/>
          </a:prstGeom>
          <a:noFill/>
        </p:spPr>
        <p:txBody>
          <a:bodyPr wrap="square" rtlCol="0">
            <a:spAutoFit/>
          </a:bodyPr>
          <a:lstStyle/>
          <a:p>
            <a:pPr algn="just"/>
            <a:r>
              <a:rPr lang="fr-FR" sz="2400" dirty="0"/>
              <a:t>L’alimentation diversifiée est indiquée à partir de 6 mois. Cette époque correspond à l’introduction du lait 2</a:t>
            </a:r>
            <a:r>
              <a:rPr lang="fr-FR" sz="2400" baseline="30000" dirty="0"/>
              <a:t>ème</a:t>
            </a:r>
            <a:r>
              <a:rPr lang="fr-FR" sz="2400" dirty="0"/>
              <a:t> âge qui sera prolongée jusqu’à 1 an.</a:t>
            </a:r>
          </a:p>
          <a:p>
            <a:pPr algn="just"/>
            <a:r>
              <a:rPr lang="fr-FR" sz="2400" dirty="0"/>
              <a:t>Il faudra toujours maintenir au moins 500 ml de lait par jour.</a:t>
            </a:r>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647787" y="3063411"/>
            <a:ext cx="7305216" cy="1938992"/>
          </a:xfrm>
          <a:prstGeom prst="rect">
            <a:avLst/>
          </a:prstGeom>
          <a:noFill/>
        </p:spPr>
        <p:txBody>
          <a:bodyPr wrap="square" rtlCol="0">
            <a:spAutoFit/>
          </a:bodyPr>
          <a:lstStyle/>
          <a:p>
            <a:pPr marL="457200" indent="-457200" algn="just">
              <a:buFont typeface="+mj-lt"/>
              <a:buAutoNum type="alphaUcPeriod"/>
            </a:pPr>
            <a:r>
              <a:rPr lang="fr-FR" sz="2400" b="1" dirty="0"/>
              <a:t>Les aliments :</a:t>
            </a:r>
          </a:p>
          <a:p>
            <a:pPr algn="just"/>
            <a:r>
              <a:rPr lang="fr-FR" sz="2400" dirty="0"/>
              <a:t>De nouveaux aliments, de texture et de couleurs différents, vont être introduits progressivement, en tenant compte du goût, de l’appétit, des besoins nutritionnels de l’enfant.</a:t>
            </a:r>
          </a:p>
        </p:txBody>
      </p:sp>
    </p:spTree>
    <p:extLst>
      <p:ext uri="{BB962C8B-B14F-4D97-AF65-F5344CB8AC3E}">
        <p14:creationId xmlns:p14="http://schemas.microsoft.com/office/powerpoint/2010/main" val="2750682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51</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508742" y="959600"/>
            <a:ext cx="7559897" cy="3046988"/>
          </a:xfrm>
          <a:prstGeom prst="rect">
            <a:avLst/>
          </a:prstGeom>
          <a:noFill/>
        </p:spPr>
        <p:txBody>
          <a:bodyPr wrap="square" rtlCol="0">
            <a:spAutoFit/>
          </a:bodyPr>
          <a:lstStyle/>
          <a:p>
            <a:pPr marL="342900" indent="-342900" algn="just">
              <a:buFont typeface="Arial" panose="020B0604020202020204" pitchFamily="34" charset="0"/>
              <a:buChar char="•"/>
            </a:pPr>
            <a:r>
              <a:rPr lang="fr-FR" sz="2400" b="1" dirty="0"/>
              <a:t>Introduction et quantité :</a:t>
            </a:r>
            <a:r>
              <a:rPr lang="fr-FR" sz="2400" dirty="0"/>
              <a:t> </a:t>
            </a:r>
          </a:p>
          <a:p>
            <a:pPr marL="342900" indent="-342900" algn="just">
              <a:buFontTx/>
              <a:buChar char="-"/>
            </a:pPr>
            <a:r>
              <a:rPr lang="fr-FR" sz="2400" dirty="0"/>
              <a:t>À 6 mois : 10 g (valeur de 2 cuillères à café)</a:t>
            </a:r>
          </a:p>
          <a:p>
            <a:pPr marL="342900" indent="-342900" algn="just">
              <a:buFontTx/>
              <a:buChar char="-"/>
            </a:pPr>
            <a:r>
              <a:rPr lang="fr-FR" sz="2400" dirty="0"/>
              <a:t>À 8 mois : 20 g</a:t>
            </a:r>
          </a:p>
          <a:p>
            <a:pPr marL="342900" indent="-342900" algn="just">
              <a:buFontTx/>
              <a:buChar char="-"/>
            </a:pPr>
            <a:r>
              <a:rPr lang="fr-FR" sz="2400" dirty="0"/>
              <a:t>À 1 an : 30 g</a:t>
            </a:r>
          </a:p>
          <a:p>
            <a:pPr marL="342900" indent="-342900" algn="just">
              <a:buFontTx/>
              <a:buChar char="-"/>
            </a:pPr>
            <a:r>
              <a:rPr lang="fr-FR" sz="2400" dirty="0"/>
              <a:t>Ensuite on augmente de 10 g par année d’âge</a:t>
            </a:r>
          </a:p>
          <a:p>
            <a:pPr marL="342900" indent="-342900" algn="just">
              <a:buFontTx/>
              <a:buChar char="-"/>
            </a:pPr>
            <a:endParaRPr lang="fr-FR" sz="2400" dirty="0"/>
          </a:p>
          <a:p>
            <a:pPr algn="just"/>
            <a:r>
              <a:rPr lang="fr-FR" sz="2400" dirty="0"/>
              <a:t>NB : notons que les quantités sont très réduites et qu’elles doivent être respectées, pour la santé de l’enfant.</a:t>
            </a:r>
          </a:p>
        </p:txBody>
      </p:sp>
      <p:pic>
        <p:nvPicPr>
          <p:cNvPr id="3" name="Image 2"/>
          <p:cNvPicPr>
            <a:picLocks noChangeAspect="1"/>
          </p:cNvPicPr>
          <p:nvPr/>
        </p:nvPicPr>
        <p:blipFill>
          <a:blip r:embed="rId3"/>
          <a:stretch>
            <a:fillRect/>
          </a:stretch>
        </p:blipFill>
        <p:spPr>
          <a:xfrm>
            <a:off x="6322561" y="4006588"/>
            <a:ext cx="3932257" cy="2411419"/>
          </a:xfrm>
          <a:prstGeom prst="rect">
            <a:avLst/>
          </a:prstGeom>
        </p:spPr>
      </p:pic>
      <p:sp>
        <p:nvSpPr>
          <p:cNvPr id="11" name="Espace réservé du texte 3">
            <a:extLst>
              <a:ext uri="{FF2B5EF4-FFF2-40B4-BE49-F238E27FC236}">
                <a16:creationId xmlns:a16="http://schemas.microsoft.com/office/drawing/2014/main" xmlns="" id="{3C41AB41-5ECD-4F3C-964B-C34078D9A3E6}"/>
              </a:ext>
            </a:extLst>
          </p:cNvPr>
          <p:cNvSpPr txBox="1">
            <a:spLocks/>
          </p:cNvSpPr>
          <p:nvPr/>
        </p:nvSpPr>
        <p:spPr>
          <a:xfrm>
            <a:off x="440675" y="2100794"/>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fr-FR"/>
          </a:p>
          <a:p>
            <a:pPr marL="514350" indent="-514350" algn="ctr">
              <a:buFont typeface="+mj-lt"/>
              <a:buAutoNum type="arabicPeriod" startAt="3"/>
            </a:pPr>
            <a:r>
              <a:rPr lang="fr-FR" sz="2800" b="1"/>
              <a:t>L’alimentation diversifiée</a:t>
            </a:r>
            <a:endParaRPr lang="fr-FR"/>
          </a:p>
          <a:p>
            <a:pPr algn="ctr"/>
            <a:endParaRPr lang="fr-FR" dirty="0"/>
          </a:p>
        </p:txBody>
      </p:sp>
    </p:spTree>
    <p:extLst>
      <p:ext uri="{BB962C8B-B14F-4D97-AF65-F5344CB8AC3E}">
        <p14:creationId xmlns:p14="http://schemas.microsoft.com/office/powerpoint/2010/main" val="455576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52</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xmlns="" id="{A063087D-E9A0-4CAF-8664-4D9DE3575273}"/>
              </a:ext>
            </a:extLst>
          </p:cNvPr>
          <p:cNvSpPr txBox="1"/>
          <p:nvPr/>
        </p:nvSpPr>
        <p:spPr>
          <a:xfrm>
            <a:off x="4508742" y="500594"/>
            <a:ext cx="7559897" cy="2677656"/>
          </a:xfrm>
          <a:prstGeom prst="rect">
            <a:avLst/>
          </a:prstGeom>
          <a:noFill/>
        </p:spPr>
        <p:txBody>
          <a:bodyPr wrap="square" rtlCol="0">
            <a:spAutoFit/>
          </a:bodyPr>
          <a:lstStyle/>
          <a:p>
            <a:pPr marL="457200" indent="-457200" algn="just">
              <a:buFont typeface="+mj-lt"/>
              <a:buAutoNum type="alphaLcPeriod" startAt="3"/>
            </a:pPr>
            <a:r>
              <a:rPr lang="fr-FR" sz="2400" b="1" dirty="0"/>
              <a:t>L’œuf :</a:t>
            </a:r>
          </a:p>
          <a:p>
            <a:pPr marL="342900" indent="-342900" algn="just">
              <a:buFont typeface="Arial" panose="020B0604020202020204" pitchFamily="34" charset="0"/>
              <a:buChar char="•"/>
            </a:pPr>
            <a:r>
              <a:rPr lang="fr-FR" sz="2400" b="1" dirty="0"/>
              <a:t>Intérêt :</a:t>
            </a:r>
            <a:r>
              <a:rPr lang="fr-FR" sz="2400" dirty="0"/>
              <a:t> cet aliment apporte des protéines animales et du fer</a:t>
            </a:r>
          </a:p>
          <a:p>
            <a:pPr marL="342900" indent="-342900" algn="just">
              <a:buFont typeface="Arial" panose="020B0604020202020204" pitchFamily="34" charset="0"/>
              <a:buChar char="•"/>
            </a:pPr>
            <a:r>
              <a:rPr lang="fr-FR" sz="2400" b="1" dirty="0"/>
              <a:t>Introduction et quantité :</a:t>
            </a:r>
            <a:r>
              <a:rPr lang="fr-FR" sz="2400" dirty="0"/>
              <a:t> </a:t>
            </a:r>
          </a:p>
          <a:p>
            <a:pPr marL="342900" indent="-342900" algn="just">
              <a:buFontTx/>
              <a:buChar char="-"/>
            </a:pPr>
            <a:r>
              <a:rPr lang="fr-FR" sz="2400" dirty="0"/>
              <a:t>Vers 8 – 9 mois : ¼ à ½ jaune d’œuf</a:t>
            </a:r>
          </a:p>
          <a:p>
            <a:pPr marL="342900" indent="-342900" algn="just">
              <a:buFontTx/>
              <a:buChar char="-"/>
            </a:pPr>
            <a:r>
              <a:rPr lang="fr-FR" sz="2400" dirty="0"/>
              <a:t>Vers 1 an : ½ œuf</a:t>
            </a:r>
          </a:p>
          <a:p>
            <a:pPr marL="342900" indent="-342900" algn="just">
              <a:buFontTx/>
              <a:buChar char="-"/>
            </a:pPr>
            <a:r>
              <a:rPr lang="fr-FR" sz="2400" dirty="0"/>
              <a:t>Vers 2 ans : 1 œuf entier.</a:t>
            </a:r>
          </a:p>
        </p:txBody>
      </p:sp>
      <p:sp>
        <p:nvSpPr>
          <p:cNvPr id="10" name="ZoneTexte 9">
            <a:extLst>
              <a:ext uri="{FF2B5EF4-FFF2-40B4-BE49-F238E27FC236}">
                <a16:creationId xmlns:a16="http://schemas.microsoft.com/office/drawing/2014/main" xmlns="" id="{A063087D-E9A0-4CAF-8664-4D9DE3575273}"/>
              </a:ext>
            </a:extLst>
          </p:cNvPr>
          <p:cNvSpPr txBox="1"/>
          <p:nvPr/>
        </p:nvSpPr>
        <p:spPr>
          <a:xfrm>
            <a:off x="4508741" y="3589171"/>
            <a:ext cx="7559897" cy="2308324"/>
          </a:xfrm>
          <a:prstGeom prst="rect">
            <a:avLst/>
          </a:prstGeom>
          <a:noFill/>
        </p:spPr>
        <p:txBody>
          <a:bodyPr wrap="square" rtlCol="0">
            <a:spAutoFit/>
          </a:bodyPr>
          <a:lstStyle/>
          <a:p>
            <a:pPr marL="457200" indent="-457200" algn="just">
              <a:buFont typeface="+mj-lt"/>
              <a:buAutoNum type="alphaLcPeriod" startAt="4"/>
            </a:pPr>
            <a:r>
              <a:rPr lang="fr-FR" sz="2400" b="1" dirty="0"/>
              <a:t>Les féculents : </a:t>
            </a:r>
          </a:p>
          <a:p>
            <a:pPr marL="342900" indent="-342900" algn="just">
              <a:buFont typeface="Arial" panose="020B0604020202020204" pitchFamily="34" charset="0"/>
              <a:buChar char="•"/>
            </a:pPr>
            <a:r>
              <a:rPr lang="fr-FR" sz="2400" b="1" dirty="0"/>
              <a:t>Intérêt : </a:t>
            </a:r>
            <a:r>
              <a:rPr lang="fr-FR" sz="2400" dirty="0"/>
              <a:t>ces aliments sont riches en amidon et en vitamines du groupe B</a:t>
            </a:r>
          </a:p>
          <a:p>
            <a:pPr marL="342900" indent="-342900" algn="just">
              <a:buFont typeface="Arial" panose="020B0604020202020204" pitchFamily="34" charset="0"/>
              <a:buChar char="•"/>
            </a:pPr>
            <a:r>
              <a:rPr lang="fr-FR" sz="2400" b="1" dirty="0"/>
              <a:t>Introduction et quantité :</a:t>
            </a:r>
            <a:r>
              <a:rPr lang="fr-FR" sz="2400" dirty="0"/>
              <a:t> à partir de 7 mois : les pates, le riz et la semoule peuvent être utilisés à raison de 20 g/j dans le potage (sans pomme de terre).</a:t>
            </a:r>
          </a:p>
        </p:txBody>
      </p:sp>
      <p:sp>
        <p:nvSpPr>
          <p:cNvPr id="13"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3"/>
            </a:pPr>
            <a:r>
              <a:rPr lang="fr-FR" sz="2800" b="1" dirty="0"/>
              <a:t>L’alimentation diversifiée</a:t>
            </a:r>
            <a:endParaRPr lang="fr-FR" dirty="0"/>
          </a:p>
          <a:p>
            <a:pPr algn="ctr"/>
            <a:endParaRPr lang="fr-FR" dirty="0"/>
          </a:p>
        </p:txBody>
      </p:sp>
    </p:spTree>
    <p:extLst>
      <p:ext uri="{BB962C8B-B14F-4D97-AF65-F5344CB8AC3E}">
        <p14:creationId xmlns:p14="http://schemas.microsoft.com/office/powerpoint/2010/main" val="1025463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53</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xmlns="" id="{A063087D-E9A0-4CAF-8664-4D9DE3575273}"/>
              </a:ext>
            </a:extLst>
          </p:cNvPr>
          <p:cNvSpPr txBox="1"/>
          <p:nvPr/>
        </p:nvSpPr>
        <p:spPr>
          <a:xfrm>
            <a:off x="5204012" y="395087"/>
            <a:ext cx="6728796" cy="3046988"/>
          </a:xfrm>
          <a:prstGeom prst="rect">
            <a:avLst/>
          </a:prstGeom>
          <a:noFill/>
        </p:spPr>
        <p:txBody>
          <a:bodyPr wrap="square" rtlCol="0">
            <a:spAutoFit/>
          </a:bodyPr>
          <a:lstStyle/>
          <a:p>
            <a:pPr marL="457200" indent="-457200" algn="just">
              <a:buFont typeface="+mj-lt"/>
              <a:buAutoNum type="alphaLcPeriod" startAt="5"/>
            </a:pPr>
            <a:r>
              <a:rPr lang="fr-FR" sz="2400" b="1" dirty="0"/>
              <a:t>Les végétaux : </a:t>
            </a:r>
          </a:p>
          <a:p>
            <a:pPr marL="457200" indent="-457200" algn="just">
              <a:buFont typeface="+mj-lt"/>
              <a:buAutoNum type="alphaLcPeriod" startAt="5"/>
            </a:pPr>
            <a:endParaRPr lang="fr-FR" sz="2400" b="1" dirty="0"/>
          </a:p>
          <a:p>
            <a:pPr marL="342900" indent="-342900" algn="just">
              <a:buFont typeface="Arial" panose="020B0604020202020204" pitchFamily="34" charset="0"/>
              <a:buChar char="•"/>
            </a:pPr>
            <a:r>
              <a:rPr lang="fr-FR" sz="2400" b="1" dirty="0"/>
              <a:t>Intérêt : </a:t>
            </a:r>
            <a:r>
              <a:rPr lang="fr-FR" sz="2400" dirty="0"/>
              <a:t>ces aliments sont sources de minéraux, de fibres, de vitamines ; </a:t>
            </a:r>
          </a:p>
          <a:p>
            <a:pPr marL="342900" indent="-342900" algn="just">
              <a:buFont typeface="Arial" panose="020B0604020202020204" pitchFamily="34" charset="0"/>
              <a:buChar char="•"/>
            </a:pPr>
            <a:r>
              <a:rPr lang="fr-FR" sz="2400" b="1" dirty="0"/>
              <a:t>Introduction :</a:t>
            </a:r>
            <a:r>
              <a:rPr lang="fr-FR" sz="2400" dirty="0"/>
              <a:t> les légumes et les fruits cuits ont été introduits dans l’alimentation semi-diversifiée dès l’âge de 3 – 4 mois. L’alimentation diversifiée élargit les variétés, les quantité, les présentations.</a:t>
            </a:r>
          </a:p>
        </p:txBody>
      </p:sp>
      <p:sp>
        <p:nvSpPr>
          <p:cNvPr id="11"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3"/>
            </a:pPr>
            <a:r>
              <a:rPr lang="fr-FR" sz="2800" b="1" dirty="0"/>
              <a:t>L’alimentation diversifiée</a:t>
            </a:r>
            <a:endParaRPr lang="fr-FR" dirty="0"/>
          </a:p>
          <a:p>
            <a:pPr algn="ctr"/>
            <a:endParaRPr lang="fr-FR" dirty="0"/>
          </a:p>
        </p:txBody>
      </p:sp>
    </p:spTree>
    <p:extLst>
      <p:ext uri="{BB962C8B-B14F-4D97-AF65-F5344CB8AC3E}">
        <p14:creationId xmlns:p14="http://schemas.microsoft.com/office/powerpoint/2010/main" val="1220367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54</a:t>
            </a:fld>
            <a:endParaRPr lang="fr-FR" dirty="0"/>
          </a:p>
        </p:txBody>
      </p:sp>
      <p:pic>
        <p:nvPicPr>
          <p:cNvPr id="1028" name="Picture 4" descr="Grandir en santé : une alimentation adéquate pour les enfants à différents  âges - Ask The Scient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4" y="3700994"/>
            <a:ext cx="3932237" cy="2616726"/>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xmlns="" id="{A063087D-E9A0-4CAF-8664-4D9DE3575273}"/>
              </a:ext>
            </a:extLst>
          </p:cNvPr>
          <p:cNvSpPr txBox="1"/>
          <p:nvPr/>
        </p:nvSpPr>
        <p:spPr>
          <a:xfrm>
            <a:off x="5243569" y="500594"/>
            <a:ext cx="6110231" cy="4893647"/>
          </a:xfrm>
          <a:prstGeom prst="rect">
            <a:avLst/>
          </a:prstGeom>
          <a:noFill/>
        </p:spPr>
        <p:txBody>
          <a:bodyPr wrap="square" rtlCol="0">
            <a:spAutoFit/>
          </a:bodyPr>
          <a:lstStyle/>
          <a:p>
            <a:pPr marL="457200" indent="-457200" algn="just">
              <a:buFont typeface="+mj-lt"/>
              <a:buAutoNum type="alphaUcPeriod" startAt="2"/>
            </a:pPr>
            <a:r>
              <a:rPr lang="fr-FR" sz="2400" b="1" dirty="0"/>
              <a:t>Les repas journaliers (de 6 mois à 1 an ) :</a:t>
            </a:r>
          </a:p>
          <a:p>
            <a:pPr algn="just"/>
            <a:endParaRPr lang="fr-FR" sz="2400" dirty="0"/>
          </a:p>
          <a:p>
            <a:pPr algn="just"/>
            <a:r>
              <a:rPr lang="fr-FR" sz="2400" dirty="0"/>
              <a:t>Nous vous présentons, au moyen d’illustrations, quelques repas-type composant la journée alimentaire de l’enfant de 6 mois à 1 an</a:t>
            </a:r>
          </a:p>
          <a:p>
            <a:pPr algn="just"/>
            <a:endParaRPr lang="fr-FR" sz="2400" dirty="0"/>
          </a:p>
          <a:p>
            <a:pPr algn="just"/>
            <a:endParaRPr lang="fr-FR" sz="2400" dirty="0"/>
          </a:p>
          <a:p>
            <a:pPr algn="just"/>
            <a:endParaRPr lang="fr-FR" sz="2400" dirty="0"/>
          </a:p>
          <a:p>
            <a:pPr algn="just"/>
            <a:endParaRPr lang="fr-FR" sz="2400" dirty="0"/>
          </a:p>
          <a:p>
            <a:pPr algn="ctr"/>
            <a:r>
              <a:rPr lang="fr-FR" sz="2400" dirty="0"/>
              <a:t>Voir tableau </a:t>
            </a:r>
          </a:p>
          <a:p>
            <a:pPr algn="ctr"/>
            <a:r>
              <a:rPr lang="fr-FR" sz="2400" dirty="0"/>
              <a:t>Répartition des repas en 24 heures</a:t>
            </a:r>
          </a:p>
          <a:p>
            <a:pPr algn="ctr"/>
            <a:endParaRPr lang="fr-FR" sz="2400" dirty="0"/>
          </a:p>
          <a:p>
            <a:pPr algn="ctr"/>
            <a:r>
              <a:rPr lang="fr-FR" sz="2400"/>
              <a:t>Annexe 1</a:t>
            </a:r>
            <a:endParaRPr lang="fr-FR" sz="2400"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3"/>
            </a:pPr>
            <a:r>
              <a:rPr lang="fr-FR" sz="2800" b="1" dirty="0"/>
              <a:t>L’alimentation diversifiée</a:t>
            </a:r>
            <a:endParaRPr lang="fr-FR" dirty="0"/>
          </a:p>
          <a:p>
            <a:pPr algn="ctr"/>
            <a:endParaRPr lang="fr-FR" dirty="0"/>
          </a:p>
        </p:txBody>
      </p:sp>
    </p:spTree>
    <p:extLst>
      <p:ext uri="{BB962C8B-B14F-4D97-AF65-F5344CB8AC3E}">
        <p14:creationId xmlns:p14="http://schemas.microsoft.com/office/powerpoint/2010/main" val="2410770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55</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082204" y="1683935"/>
            <a:ext cx="6616737" cy="3785652"/>
          </a:xfrm>
          <a:prstGeom prst="rect">
            <a:avLst/>
          </a:prstGeom>
          <a:noFill/>
        </p:spPr>
        <p:txBody>
          <a:bodyPr wrap="square" rtlCol="0">
            <a:spAutoFit/>
          </a:bodyPr>
          <a:lstStyle/>
          <a:p>
            <a:pPr algn="just"/>
            <a:r>
              <a:rPr lang="fr-FR" sz="2400" b="1" dirty="0"/>
              <a:t>« élaborer un menu » pour le grand enfant</a:t>
            </a:r>
            <a:r>
              <a:rPr lang="fr-FR" sz="2400" b="1" baseline="30000" dirty="0"/>
              <a:t>1 </a:t>
            </a:r>
            <a:r>
              <a:rPr lang="fr-FR" sz="2400" b="1" dirty="0"/>
              <a:t>consiste à faire une liste des plats qui composeront les divers repas de la journée. Pour faire un menu, il faut tenir compte :</a:t>
            </a:r>
            <a:endParaRPr lang="fr-FR" sz="2400" b="1" baseline="30000" dirty="0"/>
          </a:p>
          <a:p>
            <a:pPr algn="just"/>
            <a:endParaRPr lang="fr-FR" sz="2400" dirty="0"/>
          </a:p>
          <a:p>
            <a:pPr marL="342900" indent="-342900" algn="just">
              <a:buFont typeface="Arial" panose="020B0604020202020204" pitchFamily="34" charset="0"/>
              <a:buChar char="•"/>
            </a:pPr>
            <a:r>
              <a:rPr lang="fr-FR" sz="2400" dirty="0"/>
              <a:t>Des besoins alimentaires de l’enfant ;</a:t>
            </a:r>
          </a:p>
          <a:p>
            <a:pPr marL="342900" indent="-342900" algn="just">
              <a:buFont typeface="Arial" panose="020B0604020202020204" pitchFamily="34" charset="0"/>
              <a:buChar char="•"/>
            </a:pPr>
            <a:r>
              <a:rPr lang="fr-FR" sz="2400" dirty="0"/>
              <a:t>De la présence de tous les groupes d’aliments ;</a:t>
            </a:r>
          </a:p>
          <a:p>
            <a:pPr marL="342900" indent="-342900" algn="just">
              <a:buFont typeface="Arial" panose="020B0604020202020204" pitchFamily="34" charset="0"/>
              <a:buChar char="•"/>
            </a:pPr>
            <a:r>
              <a:rPr lang="fr-FR" sz="2400" dirty="0"/>
              <a:t>De la variété des aliments d’un même groupe (pour les substituer les uns aux autres) ;</a:t>
            </a:r>
          </a:p>
          <a:p>
            <a:pPr marL="342900" indent="-342900" algn="just">
              <a:buFont typeface="Arial" panose="020B0604020202020204" pitchFamily="34" charset="0"/>
              <a:buChar char="•"/>
            </a:pPr>
            <a:r>
              <a:rPr lang="fr-FR" sz="2400" dirty="0"/>
              <a:t>De la saison et du budget.</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à coins arrondis 7"/>
          <p:cNvSpPr/>
          <p:nvPr/>
        </p:nvSpPr>
        <p:spPr>
          <a:xfrm>
            <a:off x="5311196" y="5623797"/>
            <a:ext cx="6158752" cy="70858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grand enfant est l’enfant âgé d’au moins 6 ans (âge scolaire) </a:t>
            </a:r>
          </a:p>
          <a:p>
            <a:pPr algn="ctr"/>
            <a:r>
              <a:rPr lang="fr-FR" dirty="0"/>
              <a:t>jusqu’à la puberté (adolescence).</a:t>
            </a:r>
          </a:p>
        </p:txBody>
      </p:sp>
    </p:spTree>
    <p:extLst>
      <p:ext uri="{BB962C8B-B14F-4D97-AF65-F5344CB8AC3E}">
        <p14:creationId xmlns:p14="http://schemas.microsoft.com/office/powerpoint/2010/main" val="3381082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56</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122545" y="926402"/>
            <a:ext cx="6616737" cy="4985980"/>
          </a:xfrm>
          <a:prstGeom prst="rect">
            <a:avLst/>
          </a:prstGeom>
          <a:noFill/>
        </p:spPr>
        <p:txBody>
          <a:bodyPr wrap="square" rtlCol="0">
            <a:spAutoFit/>
          </a:bodyPr>
          <a:lstStyle/>
          <a:p>
            <a:pPr marL="457200" indent="-457200" algn="just">
              <a:buFont typeface="+mj-lt"/>
              <a:buAutoNum type="alphaUcPeriod"/>
            </a:pPr>
            <a:r>
              <a:rPr lang="fr-FR" sz="2400" b="1" dirty="0"/>
              <a:t>Composition de base des repas :</a:t>
            </a:r>
            <a:endParaRPr lang="fr-FR" sz="2400" b="1" baseline="30000" dirty="0"/>
          </a:p>
          <a:p>
            <a:pPr algn="just"/>
            <a:endParaRPr lang="fr-FR" sz="1000" dirty="0"/>
          </a:p>
          <a:p>
            <a:pPr algn="just"/>
            <a:r>
              <a:rPr lang="fr-FR" sz="2400" dirty="0"/>
              <a:t>Pour établir un menu, on commence par établir la composition du repas principal.</a:t>
            </a:r>
          </a:p>
          <a:p>
            <a:pPr algn="just"/>
            <a:r>
              <a:rPr lang="fr-FR" sz="1000" dirty="0"/>
              <a:t>                                                                                                                                                               </a:t>
            </a:r>
          </a:p>
          <a:p>
            <a:pPr marL="457200" indent="-457200" algn="just">
              <a:buFont typeface="+mj-lt"/>
              <a:buAutoNum type="alphaLcPeriod"/>
            </a:pPr>
            <a:r>
              <a:rPr lang="fr-FR" sz="2400" b="1" dirty="0"/>
              <a:t>Le repas principal :</a:t>
            </a:r>
          </a:p>
          <a:p>
            <a:pPr algn="just"/>
            <a:endParaRPr lang="fr-FR" sz="1000" dirty="0"/>
          </a:p>
          <a:p>
            <a:pPr algn="just"/>
            <a:r>
              <a:rPr lang="fr-FR" sz="2400" dirty="0"/>
              <a:t>En général il s’agit de celui de midi, il doit comprendre :</a:t>
            </a:r>
          </a:p>
          <a:p>
            <a:pPr marL="342900" indent="-342900" algn="just">
              <a:buFont typeface="Arial" panose="020B0604020202020204" pitchFamily="34" charset="0"/>
              <a:buChar char="•"/>
            </a:pPr>
            <a:r>
              <a:rPr lang="fr-FR" sz="2400" dirty="0"/>
              <a:t>Une entrée = un apport minéral et vitaminique (crudité)</a:t>
            </a:r>
          </a:p>
          <a:p>
            <a:pPr marL="342900" indent="-342900" algn="just">
              <a:buFont typeface="Arial" panose="020B0604020202020204" pitchFamily="34" charset="0"/>
              <a:buChar char="•"/>
            </a:pPr>
            <a:r>
              <a:rPr lang="fr-FR" sz="2400" dirty="0"/>
              <a:t>Un plat protidique = viande, poisson, ou œuf (VPO)</a:t>
            </a:r>
          </a:p>
          <a:p>
            <a:pPr marL="342900" indent="-342900" algn="just">
              <a:buFont typeface="Arial" panose="020B0604020202020204" pitchFamily="34" charset="0"/>
              <a:buChar char="•"/>
            </a:pPr>
            <a:r>
              <a:rPr lang="fr-FR" sz="2400" dirty="0"/>
              <a:t>Un plat d’accompagnement = légumes cuits ou féculents.</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390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57</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122545" y="926402"/>
            <a:ext cx="6616737" cy="4985980"/>
          </a:xfrm>
          <a:prstGeom prst="rect">
            <a:avLst/>
          </a:prstGeom>
          <a:noFill/>
        </p:spPr>
        <p:txBody>
          <a:bodyPr wrap="square" rtlCol="0">
            <a:spAutoFit/>
          </a:bodyPr>
          <a:lstStyle/>
          <a:p>
            <a:pPr marL="457200" indent="-457200" algn="just">
              <a:buFont typeface="+mj-lt"/>
              <a:buAutoNum type="alphaUcPeriod"/>
            </a:pPr>
            <a:r>
              <a:rPr lang="fr-FR" sz="2400" b="1" dirty="0"/>
              <a:t>Composition de base des repas :</a:t>
            </a:r>
            <a:endParaRPr lang="fr-FR" sz="2400" b="1" baseline="30000" dirty="0"/>
          </a:p>
          <a:p>
            <a:pPr algn="just"/>
            <a:endParaRPr lang="fr-FR" sz="1000" dirty="0"/>
          </a:p>
          <a:p>
            <a:pPr algn="just"/>
            <a:r>
              <a:rPr lang="fr-FR" sz="2400" dirty="0"/>
              <a:t>Pour établir un menu, on commence par établir la composition du repas principal.</a:t>
            </a:r>
          </a:p>
          <a:p>
            <a:pPr algn="just"/>
            <a:r>
              <a:rPr lang="fr-FR" sz="1000" dirty="0"/>
              <a:t>                                                                                                                                                               </a:t>
            </a:r>
          </a:p>
          <a:p>
            <a:pPr marL="457200" indent="-457200" algn="just">
              <a:buFont typeface="+mj-lt"/>
              <a:buAutoNum type="alphaLcPeriod"/>
            </a:pPr>
            <a:r>
              <a:rPr lang="fr-FR" sz="2400" b="1" dirty="0"/>
              <a:t>Le repas principal :</a:t>
            </a:r>
          </a:p>
          <a:p>
            <a:pPr algn="just"/>
            <a:endParaRPr lang="fr-FR" sz="1000" dirty="0"/>
          </a:p>
          <a:p>
            <a:pPr algn="just"/>
            <a:r>
              <a:rPr lang="fr-FR" sz="2400" dirty="0"/>
              <a:t>En général il s’agit de celui de midi, il doit comprendre :</a:t>
            </a:r>
          </a:p>
          <a:p>
            <a:pPr marL="342900" indent="-342900" algn="just">
              <a:buFont typeface="Arial" panose="020B0604020202020204" pitchFamily="34" charset="0"/>
              <a:buChar char="•"/>
            </a:pPr>
            <a:r>
              <a:rPr lang="fr-FR" sz="2400" dirty="0"/>
              <a:t>Une entrée = un apport minéral et vitaminique (crudité)</a:t>
            </a:r>
          </a:p>
          <a:p>
            <a:pPr marL="342900" indent="-342900" algn="just">
              <a:buFont typeface="Arial" panose="020B0604020202020204" pitchFamily="34" charset="0"/>
              <a:buChar char="•"/>
            </a:pPr>
            <a:r>
              <a:rPr lang="fr-FR" sz="2400" dirty="0"/>
              <a:t>Un plat protidique = viande, poisson, ou œuf (VPO)</a:t>
            </a:r>
          </a:p>
          <a:p>
            <a:pPr marL="342900" indent="-342900" algn="just">
              <a:buFont typeface="Arial" panose="020B0604020202020204" pitchFamily="34" charset="0"/>
              <a:buChar char="•"/>
            </a:pPr>
            <a:r>
              <a:rPr lang="fr-FR" sz="2400" dirty="0"/>
              <a:t>Un plat d’accompagnement = légumes cuits ou féculents.</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472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58</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122545" y="926402"/>
            <a:ext cx="6616737" cy="2308324"/>
          </a:xfrm>
          <a:prstGeom prst="rect">
            <a:avLst/>
          </a:prstGeom>
          <a:noFill/>
        </p:spPr>
        <p:txBody>
          <a:bodyPr wrap="square" rtlCol="0">
            <a:spAutoFit/>
          </a:bodyPr>
          <a:lstStyle/>
          <a:p>
            <a:pPr marL="342900" indent="-342900" algn="just">
              <a:buFont typeface="Arial" panose="020B0604020202020204" pitchFamily="34" charset="0"/>
              <a:buChar char="•"/>
            </a:pPr>
            <a:r>
              <a:rPr lang="fr-FR" sz="2400" dirty="0"/>
              <a:t>Un dessert = un apport calcique (fromage ou entremet) + un apport vitaminique (fruit : crus de préférence) ;</a:t>
            </a:r>
          </a:p>
          <a:p>
            <a:pPr marL="342900" indent="-342900" algn="just">
              <a:buFont typeface="Arial" panose="020B0604020202020204" pitchFamily="34" charset="0"/>
              <a:buChar char="•"/>
            </a:pPr>
            <a:r>
              <a:rPr lang="fr-FR" sz="2400" dirty="0"/>
              <a:t>Une boisson (eau).</a:t>
            </a:r>
          </a:p>
          <a:p>
            <a:pPr marL="342900" indent="-342900" algn="just">
              <a:buFont typeface="Arial" panose="020B0604020202020204" pitchFamily="34" charset="0"/>
              <a:buChar char="•"/>
            </a:pPr>
            <a:endParaRPr lang="fr-FR" sz="2400" dirty="0"/>
          </a:p>
          <a:p>
            <a:pPr marL="342900" indent="-342900" algn="just">
              <a:buFont typeface="Arial" panose="020B0604020202020204" pitchFamily="34" charset="0"/>
              <a:buChar char="•"/>
            </a:pPr>
            <a:endParaRPr lang="fr-FR" sz="2400"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rotWithShape="1">
          <a:blip r:embed="rId3"/>
          <a:srcRect l="17868" t="40386" r="49485" b="18025"/>
          <a:stretch/>
        </p:blipFill>
        <p:spPr>
          <a:xfrm>
            <a:off x="5283356" y="2581199"/>
            <a:ext cx="6455926" cy="3805205"/>
          </a:xfrm>
          <a:prstGeom prst="rect">
            <a:avLst/>
          </a:prstGeom>
        </p:spPr>
      </p:pic>
    </p:spTree>
    <p:extLst>
      <p:ext uri="{BB962C8B-B14F-4D97-AF65-F5344CB8AC3E}">
        <p14:creationId xmlns:p14="http://schemas.microsoft.com/office/powerpoint/2010/main" val="365174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59</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4694534" y="926402"/>
            <a:ext cx="7367479" cy="4678204"/>
          </a:xfrm>
          <a:prstGeom prst="rect">
            <a:avLst/>
          </a:prstGeom>
          <a:noFill/>
        </p:spPr>
        <p:txBody>
          <a:bodyPr wrap="square" rtlCol="0">
            <a:spAutoFit/>
          </a:bodyPr>
          <a:lstStyle/>
          <a:p>
            <a:pPr marL="457200" indent="-457200" algn="just">
              <a:buFont typeface="+mj-lt"/>
              <a:buAutoNum type="alphaLcPeriod" startAt="2"/>
            </a:pPr>
            <a:r>
              <a:rPr lang="fr-FR" sz="2400" b="1" dirty="0"/>
              <a:t>Le repas du soir :</a:t>
            </a:r>
          </a:p>
          <a:p>
            <a:pPr algn="just"/>
            <a:endParaRPr lang="fr-FR" sz="1000" dirty="0"/>
          </a:p>
          <a:p>
            <a:pPr algn="just"/>
            <a:r>
              <a:rPr lang="fr-FR" sz="2400" dirty="0"/>
              <a:t>Sa composition doit tenir compte de celle du repas de midi. Il comprend :</a:t>
            </a:r>
          </a:p>
          <a:p>
            <a:pPr algn="just"/>
            <a:endParaRPr lang="fr-FR" sz="2400" dirty="0"/>
          </a:p>
          <a:p>
            <a:pPr marL="342900" indent="-342900" algn="just">
              <a:buFont typeface="Arial" panose="020B0604020202020204" pitchFamily="34" charset="0"/>
              <a:buChar char="•"/>
            </a:pPr>
            <a:r>
              <a:rPr lang="fr-FR" sz="2400" b="1" dirty="0"/>
              <a:t>Un potage de légume </a:t>
            </a:r>
            <a:r>
              <a:rPr lang="fr-FR" sz="2400" dirty="0"/>
              <a:t>(en remplacement de la crudité)</a:t>
            </a:r>
          </a:p>
          <a:p>
            <a:pPr marL="342900" indent="-342900" algn="just">
              <a:buFont typeface="Arial" panose="020B0604020202020204" pitchFamily="34" charset="0"/>
              <a:buChar char="•"/>
            </a:pPr>
            <a:r>
              <a:rPr lang="fr-FR" sz="2400" b="1" dirty="0"/>
              <a:t>Un plat protidique : </a:t>
            </a:r>
            <a:r>
              <a:rPr lang="fr-FR" sz="2400" dirty="0"/>
              <a:t>seulement pour les enfants de plus de 7 ans. Dans ce cas, la ration quotidienne de protéines est répartie entre les 2 repas principaux (2/3 le midi et 1/3 le soir) ; </a:t>
            </a:r>
          </a:p>
          <a:p>
            <a:pPr marL="342900" indent="-342900" algn="just">
              <a:buFont typeface="Arial" panose="020B0604020202020204" pitchFamily="34" charset="0"/>
              <a:buChar char="•"/>
            </a:pPr>
            <a:r>
              <a:rPr lang="fr-FR" sz="2400" b="1" dirty="0"/>
              <a:t>Un plat d’accompagnement : </a:t>
            </a:r>
            <a:r>
              <a:rPr lang="fr-FR" sz="2400" dirty="0"/>
              <a:t>légumes cuits ou féculents (si l’enfant a eu des féculents à midi, il recevra des légumes cuits le soir)</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4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5039138" y="1720840"/>
            <a:ext cx="6786905" cy="2431435"/>
          </a:xfrm>
          <a:prstGeom prst="rect">
            <a:avLst/>
          </a:prstGeom>
          <a:noFill/>
        </p:spPr>
        <p:txBody>
          <a:bodyPr wrap="square" rtlCol="0">
            <a:spAutoFit/>
          </a:bodyPr>
          <a:lstStyle/>
          <a:p>
            <a:pPr algn="ctr"/>
            <a:r>
              <a:rPr lang="fr-FR" sz="3200" b="1" dirty="0"/>
              <a:t>Phénomène chimiques :</a:t>
            </a:r>
          </a:p>
          <a:p>
            <a:pPr algn="ctr"/>
            <a:endParaRPr lang="fr-FR" sz="2400" dirty="0"/>
          </a:p>
          <a:p>
            <a:pPr algn="just"/>
            <a:r>
              <a:rPr lang="fr-FR" sz="2400" dirty="0"/>
              <a:t>Le pH gastrique dépend des substances contenues dans le lait absorbé.</a:t>
            </a:r>
          </a:p>
          <a:p>
            <a:pPr algn="just"/>
            <a:r>
              <a:rPr lang="fr-FR" sz="2400" dirty="0"/>
              <a:t>Pour le lait de femme, le pH = 4 à la fin du repas</a:t>
            </a:r>
          </a:p>
          <a:p>
            <a:pPr algn="just"/>
            <a:r>
              <a:rPr lang="fr-FR" sz="2400" dirty="0"/>
              <a:t>Pour le lait de vache, le pH = 5,3 à la fin du repas.</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4" y="2592698"/>
            <a:ext cx="4265350" cy="2175130"/>
          </a:xfrm>
        </p:spPr>
        <p:txBody>
          <a:bodyPr>
            <a:normAutofit fontScale="92500"/>
          </a:bodyPr>
          <a:lstStyle/>
          <a:p>
            <a:endParaRPr lang="fr-FR" dirty="0"/>
          </a:p>
          <a:p>
            <a:pPr algn="ctr"/>
            <a:r>
              <a:rPr lang="fr-FR" sz="2800" b="1" dirty="0"/>
              <a:t>Rappel des spécificités de l’appareil digestif de l’enfant :</a:t>
            </a:r>
          </a:p>
          <a:p>
            <a:pPr algn="ctr"/>
            <a:endParaRPr lang="fr-FR" dirty="0"/>
          </a:p>
          <a:p>
            <a:pPr marL="457200" indent="-457200" algn="ctr">
              <a:buFont typeface="+mj-lt"/>
              <a:buAutoNum type="arabicPeriod" startAt="3"/>
            </a:pPr>
            <a:r>
              <a:rPr lang="fr-FR" sz="2400" dirty="0"/>
              <a:t>Au de l’estomac :</a:t>
            </a:r>
          </a:p>
          <a:p>
            <a:pPr marL="342900" indent="-342900" algn="ctr">
              <a:buFont typeface="+mj-lt"/>
              <a:buAutoNum type="arabicPeriod" startAt="3"/>
            </a:pPr>
            <a:endParaRPr lang="fr-FR" dirty="0"/>
          </a:p>
          <a:p>
            <a:pPr marL="342900" indent="-342900" algn="ctr">
              <a:buFont typeface="+mj-lt"/>
              <a:buAutoNum type="arabicPeriod" startAt="3"/>
            </a:pPr>
            <a:endParaRPr lang="fr-FR" dirty="0"/>
          </a:p>
        </p:txBody>
      </p:sp>
      <p:pic>
        <p:nvPicPr>
          <p:cNvPr id="4100" name="Picture 4" descr="Illustration Médicale Montrant L'estomac D'un Bébé Banque D'Images Et  Photos Libres De Droits. Image 269470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444" y="4572000"/>
            <a:ext cx="3547467" cy="173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530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60</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4882794" y="2015791"/>
            <a:ext cx="7085090" cy="2462213"/>
          </a:xfrm>
          <a:prstGeom prst="rect">
            <a:avLst/>
          </a:prstGeom>
          <a:noFill/>
        </p:spPr>
        <p:txBody>
          <a:bodyPr wrap="square" rtlCol="0">
            <a:spAutoFit/>
          </a:bodyPr>
          <a:lstStyle/>
          <a:p>
            <a:pPr marL="457200" indent="-457200" algn="just">
              <a:buFont typeface="+mj-lt"/>
              <a:buAutoNum type="alphaLcPeriod" startAt="2"/>
            </a:pPr>
            <a:r>
              <a:rPr lang="fr-FR" sz="2400" b="1" dirty="0"/>
              <a:t>Le repas du soir :</a:t>
            </a:r>
          </a:p>
          <a:p>
            <a:pPr algn="just"/>
            <a:endParaRPr lang="fr-FR" sz="1000" dirty="0"/>
          </a:p>
          <a:p>
            <a:pPr marL="342900" indent="-342900" algn="just">
              <a:buFont typeface="Arial" panose="020B0604020202020204" pitchFamily="34" charset="0"/>
              <a:buChar char="•"/>
            </a:pPr>
            <a:r>
              <a:rPr lang="fr-FR" sz="2400" b="1" dirty="0"/>
              <a:t>Un dessert féculent : </a:t>
            </a:r>
            <a:r>
              <a:rPr lang="fr-FR" sz="2400" dirty="0"/>
              <a:t>si le plat principal n’en contient pas (ex : semoule de lait) ;</a:t>
            </a:r>
          </a:p>
          <a:p>
            <a:pPr marL="342900" indent="-342900" algn="just">
              <a:buFont typeface="Arial" panose="020B0604020202020204" pitchFamily="34" charset="0"/>
              <a:buChar char="•"/>
            </a:pPr>
            <a:r>
              <a:rPr lang="fr-FR" sz="2400" b="1" dirty="0"/>
              <a:t>Un apport lacté : </a:t>
            </a:r>
            <a:r>
              <a:rPr lang="fr-FR" sz="2400" dirty="0"/>
              <a:t>(fromage ou yaourt ou entremet) ;</a:t>
            </a:r>
          </a:p>
          <a:p>
            <a:pPr marL="342900" indent="-342900" algn="just">
              <a:buFont typeface="Arial" panose="020B0604020202020204" pitchFamily="34" charset="0"/>
              <a:buChar char="•"/>
            </a:pPr>
            <a:r>
              <a:rPr lang="fr-FR" sz="2400" b="1" dirty="0"/>
              <a:t>Un fuit : </a:t>
            </a:r>
            <a:r>
              <a:rPr lang="fr-FR" sz="2400" dirty="0"/>
              <a:t>(cru ou cuit).</a:t>
            </a:r>
          </a:p>
          <a:p>
            <a:pPr marL="342900" indent="-342900" algn="just">
              <a:buFont typeface="Arial" panose="020B0604020202020204" pitchFamily="34" charset="0"/>
              <a:buChar char="•"/>
            </a:pPr>
            <a:r>
              <a:rPr lang="fr-FR" sz="2400" b="1" dirty="0"/>
              <a:t>Eau</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01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61</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257800" y="1279952"/>
            <a:ext cx="6360459" cy="4154984"/>
          </a:xfrm>
          <a:prstGeom prst="rect">
            <a:avLst/>
          </a:prstGeom>
          <a:noFill/>
        </p:spPr>
        <p:txBody>
          <a:bodyPr wrap="square" rtlCol="0">
            <a:spAutoFit/>
          </a:bodyPr>
          <a:lstStyle/>
          <a:p>
            <a:pPr marL="457200" indent="-457200" algn="just">
              <a:buFont typeface="+mj-lt"/>
              <a:buAutoNum type="alphaLcPeriod" startAt="3"/>
            </a:pPr>
            <a:r>
              <a:rPr lang="fr-FR" sz="2400" b="1" dirty="0"/>
              <a:t>Le petit déjeuner :</a:t>
            </a:r>
          </a:p>
          <a:p>
            <a:pPr algn="just"/>
            <a:r>
              <a:rPr lang="fr-FR" sz="2400" dirty="0"/>
              <a:t>Il doit être consistant car il doit reconstituer les réserves de l’organismes après le long repos de la nuit. Il comprend :</a:t>
            </a:r>
          </a:p>
          <a:p>
            <a:pPr marL="342900" indent="-342900" algn="just">
              <a:buFont typeface="Arial" panose="020B0604020202020204" pitchFamily="34" charset="0"/>
              <a:buChar char="•"/>
            </a:pPr>
            <a:r>
              <a:rPr lang="fr-FR" sz="2400" b="1" dirty="0"/>
              <a:t>Une boisson (thé, chocolat ou café léger) </a:t>
            </a:r>
            <a:r>
              <a:rPr lang="fr-FR" sz="2400" dirty="0"/>
              <a:t>selon les goûts</a:t>
            </a:r>
          </a:p>
          <a:p>
            <a:pPr marL="342900" indent="-342900" algn="just">
              <a:buFont typeface="Arial" panose="020B0604020202020204" pitchFamily="34" charset="0"/>
              <a:buChar char="•"/>
            </a:pPr>
            <a:r>
              <a:rPr lang="fr-FR" sz="2400" b="1" dirty="0"/>
              <a:t>Un produits laitier </a:t>
            </a:r>
            <a:r>
              <a:rPr lang="fr-FR" sz="2400" dirty="0"/>
              <a:t>(lait, fromage, yaourt…) ;</a:t>
            </a:r>
          </a:p>
          <a:p>
            <a:pPr marL="342900" indent="-342900" algn="just">
              <a:buFont typeface="Arial" panose="020B0604020202020204" pitchFamily="34" charset="0"/>
              <a:buChar char="•"/>
            </a:pPr>
            <a:r>
              <a:rPr lang="fr-FR" sz="2400" b="1" dirty="0"/>
              <a:t>Des féculents </a:t>
            </a:r>
            <a:r>
              <a:rPr lang="fr-FR" sz="2400" dirty="0"/>
              <a:t>(céréales, pain, corn-flakes) ;</a:t>
            </a:r>
          </a:p>
          <a:p>
            <a:pPr marL="342900" indent="-342900" algn="just">
              <a:buFont typeface="Arial" panose="020B0604020202020204" pitchFamily="34" charset="0"/>
              <a:buChar char="•"/>
            </a:pPr>
            <a:r>
              <a:rPr lang="fr-FR" sz="2400" b="1" dirty="0"/>
              <a:t>Du beurre cru </a:t>
            </a:r>
            <a:r>
              <a:rPr lang="fr-FR" sz="2400" dirty="0"/>
              <a:t>;</a:t>
            </a:r>
          </a:p>
          <a:p>
            <a:pPr marL="342900" indent="-342900" algn="just">
              <a:buFont typeface="Arial" panose="020B0604020202020204" pitchFamily="34" charset="0"/>
              <a:buChar char="•"/>
            </a:pPr>
            <a:r>
              <a:rPr lang="fr-FR" sz="2400" b="1" dirty="0"/>
              <a:t>Des produits sucré </a:t>
            </a:r>
            <a:r>
              <a:rPr lang="fr-FR" sz="2400" dirty="0"/>
              <a:t>(miel, confiture) ;</a:t>
            </a:r>
          </a:p>
          <a:p>
            <a:pPr marL="342900" indent="-342900" algn="just">
              <a:buFont typeface="Arial" panose="020B0604020202020204" pitchFamily="34" charset="0"/>
              <a:buChar char="•"/>
            </a:pPr>
            <a:r>
              <a:rPr lang="fr-FR" sz="2400" b="1" dirty="0"/>
              <a:t>Un jus de fruit frais </a:t>
            </a:r>
            <a:r>
              <a:rPr lang="fr-FR" sz="2400" dirty="0"/>
              <a:t>(pris à jeun si possible).</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164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62</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4840941" y="1279952"/>
            <a:ext cx="7194177" cy="3416320"/>
          </a:xfrm>
          <a:prstGeom prst="rect">
            <a:avLst/>
          </a:prstGeom>
          <a:noFill/>
        </p:spPr>
        <p:txBody>
          <a:bodyPr wrap="square" rtlCol="0">
            <a:spAutoFit/>
          </a:bodyPr>
          <a:lstStyle/>
          <a:p>
            <a:pPr marL="457200" indent="-457200" algn="just">
              <a:buFont typeface="+mj-lt"/>
              <a:buAutoNum type="alphaLcPeriod" startAt="4"/>
            </a:pPr>
            <a:r>
              <a:rPr lang="fr-FR" sz="2400" b="1" dirty="0"/>
              <a:t>Le goûter :</a:t>
            </a:r>
          </a:p>
          <a:p>
            <a:pPr algn="just"/>
            <a:endParaRPr lang="fr-FR" sz="2400" dirty="0"/>
          </a:p>
          <a:p>
            <a:pPr algn="just"/>
            <a:r>
              <a:rPr lang="fr-FR" sz="2400" dirty="0"/>
              <a:t>Il constitue un repas indispensable et doit comprendre :</a:t>
            </a:r>
          </a:p>
          <a:p>
            <a:pPr algn="just"/>
            <a:endParaRPr lang="fr-FR" sz="2400" dirty="0"/>
          </a:p>
          <a:p>
            <a:pPr marL="342900" indent="-342900" algn="just">
              <a:buFont typeface="Arial" panose="020B0604020202020204" pitchFamily="34" charset="0"/>
              <a:buChar char="•"/>
            </a:pPr>
            <a:r>
              <a:rPr lang="fr-FR" sz="2400" b="1" dirty="0"/>
              <a:t>Une boisson : </a:t>
            </a:r>
            <a:r>
              <a:rPr lang="fr-FR" sz="2400" dirty="0"/>
              <a:t>(eau, lait, boisson lactée chocolaté)</a:t>
            </a:r>
          </a:p>
          <a:p>
            <a:pPr marL="342900" indent="-342900" algn="just">
              <a:buFont typeface="Arial" panose="020B0604020202020204" pitchFamily="34" charset="0"/>
              <a:buChar char="•"/>
            </a:pPr>
            <a:r>
              <a:rPr lang="fr-FR" sz="2400" b="1" dirty="0"/>
              <a:t>Un produits laitier : </a:t>
            </a:r>
            <a:r>
              <a:rPr lang="fr-FR" sz="2400" dirty="0"/>
              <a:t>(si la boisson ne contient pas de lait…) ;</a:t>
            </a:r>
          </a:p>
          <a:p>
            <a:pPr marL="342900" indent="-342900" algn="just">
              <a:buFont typeface="Arial" panose="020B0604020202020204" pitchFamily="34" charset="0"/>
              <a:buChar char="•"/>
            </a:pPr>
            <a:r>
              <a:rPr lang="fr-FR" sz="2400" b="1" dirty="0"/>
              <a:t>Des féculents : </a:t>
            </a:r>
            <a:r>
              <a:rPr lang="fr-FR" sz="2400" dirty="0"/>
              <a:t>(pain, gâteau, biscuit, céréales, etc. ) ;</a:t>
            </a:r>
          </a:p>
          <a:p>
            <a:pPr marL="342900" indent="-342900" algn="just">
              <a:buFont typeface="Arial" panose="020B0604020202020204" pitchFamily="34" charset="0"/>
              <a:buChar char="•"/>
            </a:pPr>
            <a:r>
              <a:rPr lang="fr-FR" sz="2400" b="1" dirty="0"/>
              <a:t>Un fruit éventuellement.</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8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63</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122545" y="926402"/>
            <a:ext cx="6683973" cy="4462760"/>
          </a:xfrm>
          <a:prstGeom prst="rect">
            <a:avLst/>
          </a:prstGeom>
          <a:noFill/>
        </p:spPr>
        <p:txBody>
          <a:bodyPr wrap="square" rtlCol="0">
            <a:spAutoFit/>
          </a:bodyPr>
          <a:lstStyle/>
          <a:p>
            <a:pPr marL="457200" indent="-457200" algn="just">
              <a:buFont typeface="+mj-lt"/>
              <a:buAutoNum type="alphaUcPeriod" startAt="2"/>
            </a:pPr>
            <a:r>
              <a:rPr lang="fr-FR" sz="2400" b="1" dirty="0"/>
              <a:t>Apports nutritionnels conseillés sur 24 h</a:t>
            </a:r>
            <a:endParaRPr lang="fr-FR" sz="2400" b="1" baseline="30000" dirty="0"/>
          </a:p>
          <a:p>
            <a:pPr algn="just"/>
            <a:endParaRPr lang="fr-FR" sz="1000" dirty="0"/>
          </a:p>
          <a:p>
            <a:pPr algn="just"/>
            <a:r>
              <a:rPr lang="fr-FR" sz="2400" dirty="0"/>
              <a:t>L’alimentation équilibrée doit apporter à l’enfant en 24 h</a:t>
            </a:r>
          </a:p>
          <a:p>
            <a:pPr algn="just"/>
            <a:r>
              <a:rPr lang="fr-FR" sz="1000" dirty="0"/>
              <a:t>                                                                                                                                                              </a:t>
            </a:r>
          </a:p>
          <a:p>
            <a:pPr marL="342900" indent="-342900" algn="just">
              <a:buFont typeface="Arial" panose="020B0604020202020204" pitchFamily="34" charset="0"/>
              <a:buChar char="•"/>
            </a:pPr>
            <a:r>
              <a:rPr lang="fr-FR" sz="2400" dirty="0"/>
              <a:t>500 ml de lait (ou produit laitier) ;</a:t>
            </a:r>
          </a:p>
          <a:p>
            <a:pPr marL="342900" indent="-342900" algn="just">
              <a:buFont typeface="Arial" panose="020B0604020202020204" pitchFamily="34" charset="0"/>
              <a:buChar char="•"/>
            </a:pPr>
            <a:r>
              <a:rPr lang="fr-FR" sz="2400" dirty="0"/>
              <a:t>Un apport protidique (VPO) ;</a:t>
            </a:r>
          </a:p>
          <a:p>
            <a:pPr marL="342900" indent="-342900" algn="just">
              <a:buFont typeface="Arial" panose="020B0604020202020204" pitchFamily="34" charset="0"/>
              <a:buChar char="•"/>
            </a:pPr>
            <a:r>
              <a:rPr lang="fr-FR" sz="2400" dirty="0"/>
              <a:t>Un légume cuit et un légume cru (vert ou rouge) ;</a:t>
            </a:r>
          </a:p>
          <a:p>
            <a:pPr marL="342900" indent="-342900" algn="just">
              <a:buFont typeface="Arial" panose="020B0604020202020204" pitchFamily="34" charset="0"/>
              <a:buChar char="•"/>
            </a:pPr>
            <a:r>
              <a:rPr lang="fr-FR" sz="2400" dirty="0"/>
              <a:t>2 fruits, (un cru, un cuit) ;</a:t>
            </a:r>
          </a:p>
          <a:p>
            <a:pPr marL="342900" indent="-342900" algn="just">
              <a:buFont typeface="Arial" panose="020B0604020202020204" pitchFamily="34" charset="0"/>
              <a:buChar char="•"/>
            </a:pPr>
            <a:r>
              <a:rPr lang="fr-FR" sz="2400" dirty="0"/>
              <a:t>Un féculent ;</a:t>
            </a:r>
          </a:p>
          <a:p>
            <a:pPr marL="342900" indent="-342900" algn="just">
              <a:buFont typeface="Arial" panose="020B0604020202020204" pitchFamily="34" charset="0"/>
              <a:buChar char="•"/>
            </a:pPr>
            <a:r>
              <a:rPr lang="fr-FR" sz="2400" dirty="0"/>
              <a:t>Du beurre cru et de l’huile ;</a:t>
            </a:r>
          </a:p>
          <a:p>
            <a:pPr marL="342900" indent="-342900" algn="just">
              <a:buFont typeface="Arial" panose="020B0604020202020204" pitchFamily="34" charset="0"/>
              <a:buChar char="•"/>
            </a:pPr>
            <a:r>
              <a:rPr lang="fr-FR" sz="2400" dirty="0"/>
              <a:t>Des produits sucrés ;</a:t>
            </a:r>
          </a:p>
          <a:p>
            <a:pPr marL="342900" indent="-342900" algn="just">
              <a:buFont typeface="Arial" panose="020B0604020202020204" pitchFamily="34" charset="0"/>
              <a:buChar char="•"/>
            </a:pPr>
            <a:r>
              <a:rPr lang="fr-FR" sz="2400" dirty="0"/>
              <a:t>Un litre d’eau.</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053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64</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122545" y="926402"/>
            <a:ext cx="6683973" cy="2462213"/>
          </a:xfrm>
          <a:prstGeom prst="rect">
            <a:avLst/>
          </a:prstGeom>
          <a:noFill/>
        </p:spPr>
        <p:txBody>
          <a:bodyPr wrap="square" rtlCol="0">
            <a:spAutoFit/>
          </a:bodyPr>
          <a:lstStyle/>
          <a:p>
            <a:pPr marL="457200" indent="-457200" algn="just">
              <a:buFont typeface="+mj-lt"/>
              <a:buAutoNum type="alphaUcPeriod" startAt="3"/>
            </a:pPr>
            <a:r>
              <a:rPr lang="fr-FR" sz="2400" b="1" dirty="0"/>
              <a:t>Variété des menus du grand enfant pendant la semaine.</a:t>
            </a:r>
            <a:endParaRPr lang="fr-FR" sz="2400" b="1" baseline="30000" dirty="0"/>
          </a:p>
          <a:p>
            <a:pPr algn="just"/>
            <a:endParaRPr lang="fr-FR" sz="1000" dirty="0"/>
          </a:p>
          <a:p>
            <a:pPr algn="just"/>
            <a:r>
              <a:rPr lang="fr-FR" sz="2400" dirty="0"/>
              <a:t>Les menus de la semaine seront variés afin de stimuler l’appétit de l’enfant et lui apprendre à manger de tout. Ils dépendront cependant de la saison, du budget et des gouts de l’enfant.</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980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65</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372908" y="500594"/>
            <a:ext cx="7675657" cy="5847755"/>
          </a:xfrm>
          <a:prstGeom prst="rect">
            <a:avLst/>
          </a:prstGeom>
          <a:noFill/>
        </p:spPr>
        <p:txBody>
          <a:bodyPr wrap="square" rtlCol="0">
            <a:spAutoFit/>
          </a:bodyPr>
          <a:lstStyle/>
          <a:p>
            <a:pPr algn="just"/>
            <a:r>
              <a:rPr lang="fr-FR" sz="2800" b="1" dirty="0"/>
              <a:t>Rôles de l’ADVF</a:t>
            </a:r>
          </a:p>
          <a:p>
            <a:pPr algn="just"/>
            <a:endParaRPr lang="fr-FR" sz="1000" b="1" dirty="0"/>
          </a:p>
          <a:p>
            <a:pPr algn="just"/>
            <a:r>
              <a:rPr lang="fr-FR" sz="2400" b="1" i="1" dirty="0">
                <a:effectLst>
                  <a:outerShdw blurRad="38100" dist="38100" dir="2700000" algn="tl">
                    <a:srgbClr val="000000">
                      <a:alpha val="43137"/>
                    </a:srgbClr>
                  </a:outerShdw>
                </a:effectLst>
              </a:rPr>
              <a:t>À l’occasion du repas, l’Assistant(e) De Vie aux Familles doit :</a:t>
            </a:r>
          </a:p>
          <a:p>
            <a:pPr algn="just"/>
            <a:endParaRPr lang="fr-FR" sz="2400" b="1" i="1" dirty="0">
              <a:effectLst>
                <a:outerShdw blurRad="38100" dist="38100" dir="2700000" algn="tl">
                  <a:srgbClr val="000000">
                    <a:alpha val="43137"/>
                  </a:srgbClr>
                </a:outerShdw>
              </a:effectLst>
            </a:endParaRPr>
          </a:p>
          <a:p>
            <a:pPr algn="just"/>
            <a:r>
              <a:rPr lang="fr-FR" sz="2400" b="1" i="1" dirty="0">
                <a:effectLst>
                  <a:outerShdw blurRad="38100" dist="38100" dir="2700000" algn="tl">
                    <a:srgbClr val="000000">
                      <a:alpha val="43137"/>
                    </a:srgbClr>
                  </a:outerShdw>
                </a:effectLst>
              </a:rPr>
              <a:t>Créer une ambiance agréable, </a:t>
            </a:r>
            <a:r>
              <a:rPr lang="fr-FR" sz="2400" dirty="0"/>
              <a:t>pour que manger soit un plaisir, il est nécessaire que les repas se déroulent dans une atmosphère de calme et de confort. Les repas seront précédés par des activités calmes, voire une séance de relaxation ;</a:t>
            </a:r>
          </a:p>
          <a:p>
            <a:pPr algn="just"/>
            <a:endParaRPr lang="fr-FR" sz="2400" dirty="0"/>
          </a:p>
          <a:p>
            <a:pPr algn="just"/>
            <a:r>
              <a:rPr lang="fr-FR" sz="2400" b="1" dirty="0"/>
              <a:t>Stimuler l’enfant à manger « proprement »</a:t>
            </a:r>
            <a:r>
              <a:rPr lang="fr-FR" sz="2400" dirty="0"/>
              <a:t>, cet apprentissage doit se faire ; </a:t>
            </a:r>
          </a:p>
          <a:p>
            <a:pPr marL="342900" indent="-342900" algn="just">
              <a:buFontTx/>
              <a:buChar char="-"/>
            </a:pPr>
            <a:r>
              <a:rPr lang="fr-FR" sz="2400" dirty="0"/>
              <a:t>Avec souplesse et tolérance ; </a:t>
            </a:r>
          </a:p>
          <a:p>
            <a:pPr marL="342900" indent="-342900" algn="just">
              <a:buFontTx/>
              <a:buChar char="-"/>
            </a:pPr>
            <a:r>
              <a:rPr lang="fr-FR" sz="2400" dirty="0"/>
              <a:t>Très progressivement (adapté à l’âge et au désir de l’enfant)</a:t>
            </a:r>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Tree>
    <p:extLst>
      <p:ext uri="{BB962C8B-B14F-4D97-AF65-F5344CB8AC3E}">
        <p14:creationId xmlns:p14="http://schemas.microsoft.com/office/powerpoint/2010/main" val="4030168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66</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276165" y="836771"/>
            <a:ext cx="7915835" cy="461665"/>
          </a:xfrm>
          <a:prstGeom prst="rect">
            <a:avLst/>
          </a:prstGeom>
          <a:noFill/>
        </p:spPr>
        <p:txBody>
          <a:bodyPr wrap="square" rtlCol="0">
            <a:spAutoFit/>
          </a:bodyPr>
          <a:lstStyle/>
          <a:p>
            <a:pPr algn="ctr"/>
            <a:endParaRPr lang="fr-FR" sz="2400" dirty="0"/>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
        <p:nvSpPr>
          <p:cNvPr id="10" name="ZoneTexte 9">
            <a:extLst>
              <a:ext uri="{FF2B5EF4-FFF2-40B4-BE49-F238E27FC236}">
                <a16:creationId xmlns:a16="http://schemas.microsoft.com/office/drawing/2014/main" xmlns="" id="{A063087D-E9A0-4CAF-8664-4D9DE3575273}"/>
              </a:ext>
            </a:extLst>
          </p:cNvPr>
          <p:cNvSpPr txBox="1"/>
          <p:nvPr/>
        </p:nvSpPr>
        <p:spPr>
          <a:xfrm>
            <a:off x="4276165" y="1216751"/>
            <a:ext cx="7718611" cy="4893647"/>
          </a:xfrm>
          <a:prstGeom prst="rect">
            <a:avLst/>
          </a:prstGeom>
          <a:noFill/>
        </p:spPr>
        <p:txBody>
          <a:bodyPr wrap="square" rtlCol="0">
            <a:spAutoFit/>
          </a:bodyPr>
          <a:lstStyle/>
          <a:p>
            <a:pPr marL="342900" indent="-342900" algn="just">
              <a:buFontTx/>
              <a:buChar char="-"/>
            </a:pPr>
            <a:r>
              <a:rPr lang="fr-FR" sz="2400" b="1" dirty="0"/>
              <a:t>Évaluer l’appétit de l’enfant :</a:t>
            </a:r>
            <a:r>
              <a:rPr lang="fr-FR" sz="2400" dirty="0"/>
              <a:t> L’ADVF invite l’enfant à se servir seul (il va apprendre à établir une relation entre la quantité des aliments et son appétit). Elle ne forcera pas l’enfant (s’il s’est trop généreusement servi) à terminer son assiette ;</a:t>
            </a:r>
          </a:p>
          <a:p>
            <a:pPr marL="342900" indent="-342900" algn="just">
              <a:buFontTx/>
              <a:buChar char="-"/>
            </a:pPr>
            <a:endParaRPr lang="fr-FR" sz="2400" dirty="0"/>
          </a:p>
          <a:p>
            <a:pPr marL="342900" indent="-342900" algn="just">
              <a:buFontTx/>
              <a:buChar char="-"/>
            </a:pPr>
            <a:r>
              <a:rPr lang="fr-FR" sz="2400" b="1" dirty="0"/>
              <a:t>Respecter les règles d’hygiène autour du repas :</a:t>
            </a:r>
          </a:p>
          <a:p>
            <a:pPr marL="342900" indent="-342900" algn="just">
              <a:buFont typeface="Arial" panose="020B0604020202020204" pitchFamily="34" charset="0"/>
              <a:buChar char="•"/>
            </a:pPr>
            <a:r>
              <a:rPr lang="fr-FR" sz="2400" dirty="0"/>
              <a:t>Le lavage des mains avant et après le repas est indispensable ;</a:t>
            </a:r>
          </a:p>
          <a:p>
            <a:pPr marL="342900" indent="-342900" algn="just">
              <a:buFont typeface="Arial" panose="020B0604020202020204" pitchFamily="34" charset="0"/>
              <a:buChar char="•"/>
            </a:pPr>
            <a:r>
              <a:rPr lang="fr-FR" sz="2400" dirty="0"/>
              <a:t>Le brossage des dents après le repas est vivement conseillé ;</a:t>
            </a:r>
          </a:p>
          <a:p>
            <a:pPr algn="just"/>
            <a:endParaRPr lang="fr-FR" sz="2400" dirty="0"/>
          </a:p>
          <a:p>
            <a:pPr algn="just"/>
            <a:endParaRPr lang="fr-FR" sz="2400" dirty="0"/>
          </a:p>
        </p:txBody>
      </p:sp>
    </p:spTree>
    <p:extLst>
      <p:ext uri="{BB962C8B-B14F-4D97-AF65-F5344CB8AC3E}">
        <p14:creationId xmlns:p14="http://schemas.microsoft.com/office/powerpoint/2010/main" val="3012277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règles de base de l’alimentation de l’enfant</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67</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276165" y="836771"/>
            <a:ext cx="7915835" cy="461665"/>
          </a:xfrm>
          <a:prstGeom prst="rect">
            <a:avLst/>
          </a:prstGeom>
          <a:noFill/>
        </p:spPr>
        <p:txBody>
          <a:bodyPr wrap="square" rtlCol="0">
            <a:spAutoFit/>
          </a:bodyPr>
          <a:lstStyle/>
          <a:p>
            <a:pPr algn="ctr"/>
            <a:endParaRPr lang="fr-FR" sz="2400" dirty="0"/>
          </a:p>
        </p:txBody>
      </p:sp>
      <p:pic>
        <p:nvPicPr>
          <p:cNvPr id="9" name="Image 8"/>
          <p:cNvPicPr>
            <a:picLocks noChangeAspect="1"/>
          </p:cNvPicPr>
          <p:nvPr/>
        </p:nvPicPr>
        <p:blipFill>
          <a:blip r:embed="rId2"/>
          <a:stretch>
            <a:fillRect/>
          </a:stretch>
        </p:blipFill>
        <p:spPr>
          <a:xfrm>
            <a:off x="639436" y="3726360"/>
            <a:ext cx="3534711" cy="2502099"/>
          </a:xfrm>
          <a:prstGeom prst="rect">
            <a:avLst/>
          </a:prstGeom>
        </p:spPr>
      </p:pic>
      <p:sp>
        <p:nvSpPr>
          <p:cNvPr id="10" name="ZoneTexte 9">
            <a:extLst>
              <a:ext uri="{FF2B5EF4-FFF2-40B4-BE49-F238E27FC236}">
                <a16:creationId xmlns:a16="http://schemas.microsoft.com/office/drawing/2014/main" xmlns="" id="{A063087D-E9A0-4CAF-8664-4D9DE3575273}"/>
              </a:ext>
            </a:extLst>
          </p:cNvPr>
          <p:cNvSpPr txBox="1"/>
          <p:nvPr/>
        </p:nvSpPr>
        <p:spPr>
          <a:xfrm>
            <a:off x="4174147" y="1216751"/>
            <a:ext cx="7901312" cy="5262979"/>
          </a:xfrm>
          <a:prstGeom prst="rect">
            <a:avLst/>
          </a:prstGeom>
          <a:noFill/>
        </p:spPr>
        <p:txBody>
          <a:bodyPr wrap="square" rtlCol="0">
            <a:spAutoFit/>
          </a:bodyPr>
          <a:lstStyle/>
          <a:p>
            <a:pPr marL="342900" indent="-342900" algn="just">
              <a:buFontTx/>
              <a:buChar char="-"/>
            </a:pPr>
            <a:r>
              <a:rPr lang="fr-FR" sz="2400" b="1" dirty="0"/>
              <a:t>Respecter les autres convives, </a:t>
            </a:r>
            <a:r>
              <a:rPr lang="fr-FR" sz="2400" dirty="0"/>
              <a:t>l’ADVF apprend à l’enfant à :</a:t>
            </a:r>
          </a:p>
          <a:p>
            <a:pPr marL="342900" indent="-342900" algn="just">
              <a:buFont typeface="Arial" panose="020B0604020202020204" pitchFamily="34" charset="0"/>
              <a:buChar char="•"/>
            </a:pPr>
            <a:r>
              <a:rPr lang="fr-FR" sz="2400" dirty="0"/>
              <a:t>Attendre pour être servi ;</a:t>
            </a:r>
          </a:p>
          <a:p>
            <a:pPr marL="342900" indent="-342900" algn="just">
              <a:buFont typeface="Arial" panose="020B0604020202020204" pitchFamily="34" charset="0"/>
              <a:buChar char="•"/>
            </a:pPr>
            <a:r>
              <a:rPr lang="fr-FR" sz="2400" dirty="0"/>
              <a:t>Rester en place avec les autres convives ;</a:t>
            </a:r>
          </a:p>
          <a:p>
            <a:pPr marL="342900" indent="-342900" algn="just">
              <a:buFont typeface="Arial" panose="020B0604020202020204" pitchFamily="34" charset="0"/>
              <a:buChar char="•"/>
            </a:pPr>
            <a:r>
              <a:rPr lang="fr-FR" sz="2400" dirty="0"/>
              <a:t>Respecter la nourriture du voisin.</a:t>
            </a:r>
          </a:p>
          <a:p>
            <a:pPr algn="just"/>
            <a:endParaRPr lang="fr-FR" sz="2400" dirty="0"/>
          </a:p>
          <a:p>
            <a:pPr marL="342900" indent="-342900" algn="just">
              <a:buFontTx/>
              <a:buChar char="-"/>
            </a:pPr>
            <a:r>
              <a:rPr lang="fr-FR" sz="2400" b="1" dirty="0"/>
              <a:t>Informer les parents de l’enfant : l’ADVF </a:t>
            </a:r>
            <a:r>
              <a:rPr lang="fr-FR" sz="2400" dirty="0"/>
              <a:t>informera les parents de :</a:t>
            </a:r>
            <a:endParaRPr lang="fr-FR" sz="2400" b="1" dirty="0"/>
          </a:p>
          <a:p>
            <a:pPr marL="342900" indent="-342900" algn="just">
              <a:buFont typeface="Arial" panose="020B0604020202020204" pitchFamily="34" charset="0"/>
              <a:buChar char="•"/>
            </a:pPr>
            <a:r>
              <a:rPr lang="fr-FR" sz="2400" dirty="0"/>
              <a:t>L’appétit de l’enfant ;</a:t>
            </a:r>
          </a:p>
          <a:p>
            <a:pPr marL="342900" indent="-342900" algn="just">
              <a:buFont typeface="Arial" panose="020B0604020202020204" pitchFamily="34" charset="0"/>
              <a:buChar char="•"/>
            </a:pPr>
            <a:r>
              <a:rPr lang="fr-FR" sz="2400" dirty="0"/>
              <a:t>Son comportement au cours du repas ;</a:t>
            </a:r>
          </a:p>
          <a:p>
            <a:pPr marL="342900" indent="-342900" algn="just">
              <a:buFont typeface="Arial" panose="020B0604020202020204" pitchFamily="34" charset="0"/>
              <a:buChar char="•"/>
            </a:pPr>
            <a:r>
              <a:rPr lang="fr-FR" sz="2400" dirty="0"/>
              <a:t>Les progrès réalisés.</a:t>
            </a:r>
          </a:p>
          <a:p>
            <a:pPr marL="342900" indent="-342900" algn="just">
              <a:buFont typeface="Arial" panose="020B0604020202020204" pitchFamily="34" charset="0"/>
              <a:buChar char="•"/>
            </a:pPr>
            <a:endParaRPr lang="fr-FR" sz="2400" dirty="0"/>
          </a:p>
          <a:p>
            <a:pPr algn="just"/>
            <a:r>
              <a:rPr lang="fr-FR" sz="2400" dirty="0"/>
              <a:t>L’ADVF les invitera à prendre connaissance du menu du midi afin de composer le menu du soir, en fonction </a:t>
            </a:r>
            <a:r>
              <a:rPr lang="fr-FR" sz="2400"/>
              <a:t>de celui-ci.</a:t>
            </a:r>
            <a:endParaRPr lang="fr-FR" sz="2400" dirty="0"/>
          </a:p>
          <a:p>
            <a:pPr algn="just"/>
            <a:endParaRPr lang="fr-FR" sz="2400" dirty="0"/>
          </a:p>
        </p:txBody>
      </p:sp>
    </p:spTree>
    <p:extLst>
      <p:ext uri="{BB962C8B-B14F-4D97-AF65-F5344CB8AC3E}">
        <p14:creationId xmlns:p14="http://schemas.microsoft.com/office/powerpoint/2010/main" val="3343236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68</a:t>
            </a:fld>
            <a:endParaRPr lang="fr-FR" dirty="0"/>
          </a:p>
        </p:txBody>
      </p:sp>
      <p:sp>
        <p:nvSpPr>
          <p:cNvPr id="11" name="ZoneTexte 10">
            <a:extLst>
              <a:ext uri="{FF2B5EF4-FFF2-40B4-BE49-F238E27FC236}">
                <a16:creationId xmlns:a16="http://schemas.microsoft.com/office/drawing/2014/main" xmlns="" id="{A063087D-E9A0-4CAF-8664-4D9DE3575273}"/>
              </a:ext>
            </a:extLst>
          </p:cNvPr>
          <p:cNvSpPr txBox="1"/>
          <p:nvPr/>
        </p:nvSpPr>
        <p:spPr>
          <a:xfrm>
            <a:off x="5122545" y="2100794"/>
            <a:ext cx="6683973" cy="3785652"/>
          </a:xfrm>
          <a:prstGeom prst="rect">
            <a:avLst/>
          </a:prstGeom>
          <a:noFill/>
        </p:spPr>
        <p:txBody>
          <a:bodyPr wrap="square" rtlCol="0">
            <a:spAutoFit/>
          </a:bodyPr>
          <a:lstStyle/>
          <a:p>
            <a:pPr marL="457200" indent="-457200" algn="just">
              <a:buFont typeface="+mj-lt"/>
              <a:buAutoNum type="alphaUcPeriod" startAt="4"/>
            </a:pPr>
            <a:r>
              <a:rPr lang="fr-FR" sz="2400" b="1" dirty="0"/>
              <a:t>Élaboration des menus journaliers pour le grand enfant</a:t>
            </a:r>
            <a:endParaRPr lang="fr-FR" sz="2400" b="1" baseline="30000" dirty="0"/>
          </a:p>
          <a:p>
            <a:pPr algn="just"/>
            <a:endParaRPr lang="fr-FR" sz="2400" dirty="0"/>
          </a:p>
          <a:p>
            <a:pPr algn="just"/>
            <a:r>
              <a:rPr lang="fr-FR" sz="2400" dirty="0"/>
              <a:t>L’alimentation de l’enfant de plus de 6 ans doit être équilibré sur 24 h. la personne qui prépare ses repas veillera à ce que tous les groupe d’aliments soient présent et soignera leur présentation</a:t>
            </a:r>
          </a:p>
          <a:p>
            <a:pPr algn="just"/>
            <a:endParaRPr lang="fr-FR" sz="2400" dirty="0"/>
          </a:p>
          <a:p>
            <a:pPr algn="just"/>
            <a:endParaRPr lang="fr-FR" sz="2400" dirty="0"/>
          </a:p>
          <a:p>
            <a:pPr algn="just"/>
            <a:r>
              <a:rPr lang="fr-FR" u="sng" dirty="0"/>
              <a:t>Voir tableau</a:t>
            </a:r>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47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69</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974950827"/>
              </p:ext>
            </p:extLst>
          </p:nvPr>
        </p:nvGraphicFramePr>
        <p:xfrm>
          <a:off x="4770437" y="182663"/>
          <a:ext cx="7224340" cy="6069935"/>
        </p:xfrm>
        <a:graphic>
          <a:graphicData uri="http://schemas.openxmlformats.org/drawingml/2006/table">
            <a:tbl>
              <a:tblPr firstRow="1" bandRow="1">
                <a:tableStyleId>{21E4AEA4-8DFA-4A89-87EB-49C32662AFE0}</a:tableStyleId>
              </a:tblPr>
              <a:tblGrid>
                <a:gridCol w="3158877">
                  <a:extLst>
                    <a:ext uri="{9D8B030D-6E8A-4147-A177-3AD203B41FA5}">
                      <a16:colId xmlns:a16="http://schemas.microsoft.com/office/drawing/2014/main" xmlns="" val="20000"/>
                    </a:ext>
                  </a:extLst>
                </a:gridCol>
                <a:gridCol w="4065463">
                  <a:extLst>
                    <a:ext uri="{9D8B030D-6E8A-4147-A177-3AD203B41FA5}">
                      <a16:colId xmlns:a16="http://schemas.microsoft.com/office/drawing/2014/main" xmlns="" val="20001"/>
                    </a:ext>
                  </a:extLst>
                </a:gridCol>
              </a:tblGrid>
              <a:tr h="664502">
                <a:tc>
                  <a:txBody>
                    <a:bodyPr/>
                    <a:lstStyle/>
                    <a:p>
                      <a:endParaRPr lang="fr-FR" dirty="0"/>
                    </a:p>
                  </a:txBody>
                  <a:tcPr>
                    <a:solidFill>
                      <a:schemeClr val="bg1"/>
                    </a:solidFill>
                  </a:tcPr>
                </a:tc>
                <a:tc>
                  <a:txBody>
                    <a:bodyPr/>
                    <a:lstStyle/>
                    <a:p>
                      <a:pPr algn="ctr"/>
                      <a:r>
                        <a:rPr lang="fr-FR" sz="3600" dirty="0"/>
                        <a:t>Lundi</a:t>
                      </a:r>
                    </a:p>
                  </a:txBody>
                  <a:tcPr anchor="ctr"/>
                </a:tc>
                <a:extLst>
                  <a:ext uri="{0D108BD9-81ED-4DB2-BD59-A6C34878D82A}">
                    <a16:rowId xmlns:a16="http://schemas.microsoft.com/office/drawing/2014/main" xmlns="" val="10000"/>
                  </a:ext>
                </a:extLst>
              </a:tr>
              <a:tr h="1705910">
                <a:tc>
                  <a:txBody>
                    <a:bodyPr/>
                    <a:lstStyle/>
                    <a:p>
                      <a:r>
                        <a:rPr lang="fr-FR" b="1" dirty="0"/>
                        <a:t>Petit déjeuner</a:t>
                      </a:r>
                      <a:r>
                        <a:rPr lang="fr-FR" b="1" baseline="0" dirty="0"/>
                        <a:t> :</a:t>
                      </a:r>
                    </a:p>
                    <a:p>
                      <a:pPr marL="285750" indent="-285750">
                        <a:buFontTx/>
                        <a:buChar char="-"/>
                      </a:pPr>
                      <a:r>
                        <a:rPr lang="fr-FR" baseline="0" dirty="0"/>
                        <a:t>Fuit (ou jus de fruit)</a:t>
                      </a:r>
                    </a:p>
                    <a:p>
                      <a:pPr marL="285750" indent="-285750">
                        <a:buFontTx/>
                        <a:buChar char="-"/>
                      </a:pPr>
                      <a:r>
                        <a:rPr lang="fr-FR" baseline="0" dirty="0"/>
                        <a:t>Produit laitier ou lait </a:t>
                      </a:r>
                      <a:r>
                        <a:rPr lang="fr-FR" baseline="30000" dirty="0"/>
                        <a:t>d</a:t>
                      </a:r>
                    </a:p>
                    <a:p>
                      <a:pPr marL="285750" indent="-285750">
                        <a:buFontTx/>
                        <a:buChar char="-"/>
                      </a:pPr>
                      <a:r>
                        <a:rPr lang="fr-FR" baseline="0" dirty="0"/>
                        <a:t>Pain</a:t>
                      </a:r>
                      <a:r>
                        <a:rPr lang="fr-FR" baseline="30000" dirty="0"/>
                        <a:t>e</a:t>
                      </a:r>
                    </a:p>
                    <a:p>
                      <a:pPr marL="285750" indent="-285750">
                        <a:buFontTx/>
                        <a:buChar char="-"/>
                      </a:pPr>
                      <a:r>
                        <a:rPr lang="fr-FR" baseline="0" dirty="0"/>
                        <a:t>Corps gras</a:t>
                      </a:r>
                    </a:p>
                    <a:p>
                      <a:pPr marL="285750" indent="-285750">
                        <a:buFontTx/>
                        <a:buChar char="-"/>
                      </a:pPr>
                      <a:r>
                        <a:rPr lang="fr-FR" baseline="0" dirty="0"/>
                        <a:t>Produits sucrés</a:t>
                      </a:r>
                    </a:p>
                  </a:txBody>
                  <a:tcPr/>
                </a:tc>
                <a:tc>
                  <a:txBody>
                    <a:bodyPr/>
                    <a:lstStyle/>
                    <a:p>
                      <a:endParaRPr lang="fr-FR" baseline="0" dirty="0"/>
                    </a:p>
                    <a:p>
                      <a:pPr marL="285750" indent="-285750">
                        <a:buFontTx/>
                        <a:buChar char="-"/>
                      </a:pPr>
                      <a:r>
                        <a:rPr lang="fr-FR" baseline="0" dirty="0"/>
                        <a:t>Jus d’orange</a:t>
                      </a:r>
                    </a:p>
                    <a:p>
                      <a:pPr marL="285750" indent="-285750">
                        <a:buFontTx/>
                        <a:buChar char="-"/>
                      </a:pPr>
                      <a:r>
                        <a:rPr lang="fr-FR" baseline="0" dirty="0"/>
                        <a:t>Chocolat au lait</a:t>
                      </a:r>
                    </a:p>
                    <a:p>
                      <a:pPr marL="285750" indent="-285750">
                        <a:buFontTx/>
                        <a:buChar char="-"/>
                      </a:pPr>
                      <a:r>
                        <a:rPr lang="fr-FR" baseline="0" dirty="0"/>
                        <a:t>Biscottes</a:t>
                      </a:r>
                    </a:p>
                    <a:p>
                      <a:pPr marL="285750" indent="-285750">
                        <a:buFontTx/>
                        <a:buChar char="-"/>
                      </a:pPr>
                      <a:r>
                        <a:rPr lang="fr-FR" baseline="0" dirty="0"/>
                        <a:t>Beurre</a:t>
                      </a:r>
                    </a:p>
                    <a:p>
                      <a:pPr marL="285750" indent="-285750">
                        <a:buFontTx/>
                        <a:buChar char="-"/>
                      </a:pPr>
                      <a:r>
                        <a:rPr lang="fr-FR" baseline="0" dirty="0"/>
                        <a:t>Confiture de fraise</a:t>
                      </a:r>
                    </a:p>
                  </a:txBody>
                  <a:tcPr/>
                </a:tc>
                <a:extLst>
                  <a:ext uri="{0D108BD9-81ED-4DB2-BD59-A6C34878D82A}">
                    <a16:rowId xmlns:a16="http://schemas.microsoft.com/office/drawing/2014/main" xmlns="" val="10001"/>
                  </a:ext>
                </a:extLst>
              </a:tr>
              <a:tr h="2244619">
                <a:tc>
                  <a:txBody>
                    <a:bodyPr/>
                    <a:lstStyle/>
                    <a:p>
                      <a:r>
                        <a:rPr lang="fr-FR" b="1" dirty="0"/>
                        <a:t>Repas du midi</a:t>
                      </a:r>
                    </a:p>
                    <a:p>
                      <a:pPr marL="285750" indent="-285750">
                        <a:buFontTx/>
                        <a:buChar char="-"/>
                      </a:pPr>
                      <a:r>
                        <a:rPr lang="fr-FR" dirty="0"/>
                        <a:t>Crudités</a:t>
                      </a:r>
                      <a:r>
                        <a:rPr lang="fr-FR" baseline="0" dirty="0"/>
                        <a:t> + assaisonnement </a:t>
                      </a:r>
                      <a:r>
                        <a:rPr lang="fr-FR" baseline="30000" dirty="0"/>
                        <a:t>b</a:t>
                      </a:r>
                    </a:p>
                    <a:p>
                      <a:pPr marL="285750" indent="-285750">
                        <a:buFontTx/>
                        <a:buChar char="-"/>
                      </a:pPr>
                      <a:r>
                        <a:rPr lang="fr-FR" dirty="0"/>
                        <a:t>VPO</a:t>
                      </a:r>
                    </a:p>
                    <a:p>
                      <a:pPr marL="285750" indent="-285750">
                        <a:buFontTx/>
                        <a:buChar char="-"/>
                      </a:pPr>
                      <a:r>
                        <a:rPr lang="fr-FR" dirty="0"/>
                        <a:t>Légumes cuits </a:t>
                      </a:r>
                      <a:r>
                        <a:rPr lang="fr-FR" baseline="30000" dirty="0"/>
                        <a:t>c</a:t>
                      </a:r>
                      <a:r>
                        <a:rPr lang="fr-FR" dirty="0"/>
                        <a:t> ou</a:t>
                      </a:r>
                      <a:r>
                        <a:rPr lang="fr-FR" baseline="0" dirty="0"/>
                        <a:t> féculents</a:t>
                      </a:r>
                    </a:p>
                    <a:p>
                      <a:pPr marL="285750" indent="-285750">
                        <a:buFontTx/>
                        <a:buChar char="-"/>
                      </a:pPr>
                      <a:r>
                        <a:rPr lang="fr-FR" baseline="0" dirty="0"/>
                        <a:t>Pain </a:t>
                      </a:r>
                      <a:r>
                        <a:rPr lang="fr-FR" sz="1800" kern="1200" baseline="30000" dirty="0">
                          <a:solidFill>
                            <a:schemeClr val="dk1"/>
                          </a:solidFill>
                          <a:latin typeface="+mn-lt"/>
                          <a:ea typeface="+mn-ea"/>
                          <a:cs typeface="+mn-cs"/>
                        </a:rPr>
                        <a:t>e</a:t>
                      </a:r>
                    </a:p>
                    <a:p>
                      <a:pPr marL="285750" indent="-285750">
                        <a:buFontTx/>
                        <a:buChar char="-"/>
                      </a:pPr>
                      <a:r>
                        <a:rPr lang="fr-FR" baseline="0" dirty="0"/>
                        <a:t>Produit laitier</a:t>
                      </a:r>
                    </a:p>
                    <a:p>
                      <a:pPr marL="285750" indent="-285750">
                        <a:buFontTx/>
                        <a:buChar char="-"/>
                      </a:pPr>
                      <a:r>
                        <a:rPr lang="fr-FR" baseline="0" dirty="0"/>
                        <a:t>Fruit</a:t>
                      </a:r>
                    </a:p>
                    <a:p>
                      <a:pPr marL="285750" indent="-285750">
                        <a:buFontTx/>
                        <a:buChar char="-"/>
                      </a:pPr>
                      <a:r>
                        <a:rPr lang="fr-FR" baseline="0" dirty="0"/>
                        <a:t>Boisson</a:t>
                      </a:r>
                      <a:endParaRPr lang="fr-FR" dirty="0"/>
                    </a:p>
                  </a:txBody>
                  <a:tcPr/>
                </a:tc>
                <a:tc>
                  <a:txBody>
                    <a:bodyPr/>
                    <a:lstStyle/>
                    <a:p>
                      <a:endParaRPr lang="fr-FR" dirty="0"/>
                    </a:p>
                    <a:p>
                      <a:pPr marL="285750" indent="-285750">
                        <a:buFontTx/>
                        <a:buChar char="-"/>
                      </a:pPr>
                      <a:r>
                        <a:rPr lang="fr-FR" baseline="0" dirty="0"/>
                        <a:t>Carottes râpées + (assaisonnement) </a:t>
                      </a:r>
                      <a:r>
                        <a:rPr lang="fr-FR" sz="1800" kern="1200" baseline="30000" dirty="0">
                          <a:solidFill>
                            <a:schemeClr val="dk1"/>
                          </a:solidFill>
                          <a:latin typeface="+mn-lt"/>
                          <a:ea typeface="+mn-ea"/>
                          <a:cs typeface="+mn-cs"/>
                        </a:rPr>
                        <a:t>b</a:t>
                      </a:r>
                    </a:p>
                    <a:p>
                      <a:pPr marL="285750" indent="-285750">
                        <a:buFontTx/>
                        <a:buChar char="-"/>
                      </a:pPr>
                      <a:r>
                        <a:rPr lang="fr-FR" dirty="0"/>
                        <a:t>Rôti de bœuf – rizotto</a:t>
                      </a:r>
                    </a:p>
                    <a:p>
                      <a:pPr marL="285750" indent="-285750">
                        <a:buFontTx/>
                        <a:buChar char="-"/>
                      </a:pPr>
                      <a:endParaRPr lang="fr-FR" dirty="0"/>
                    </a:p>
                    <a:p>
                      <a:pPr marL="285750" indent="-285750">
                        <a:buFontTx/>
                        <a:buChar char="-"/>
                      </a:pPr>
                      <a:r>
                        <a:rPr lang="fr-FR" dirty="0"/>
                        <a:t>Pai</a:t>
                      </a:r>
                      <a:r>
                        <a:rPr lang="fr-FR" baseline="0" dirty="0"/>
                        <a:t>n</a:t>
                      </a:r>
                    </a:p>
                    <a:p>
                      <a:pPr marL="285750" indent="-285750">
                        <a:buFontTx/>
                        <a:buChar char="-"/>
                      </a:pPr>
                      <a:r>
                        <a:rPr lang="fr-FR" baseline="0" dirty="0"/>
                        <a:t>Fromage</a:t>
                      </a:r>
                    </a:p>
                    <a:p>
                      <a:pPr marL="285750" indent="-285750">
                        <a:buFontTx/>
                        <a:buChar char="-"/>
                      </a:pPr>
                      <a:r>
                        <a:rPr lang="fr-FR" baseline="0" dirty="0"/>
                        <a:t>Banane</a:t>
                      </a:r>
                    </a:p>
                    <a:p>
                      <a:pPr marL="285750" indent="-285750">
                        <a:buFontTx/>
                        <a:buChar char="-"/>
                      </a:pPr>
                      <a:r>
                        <a:rPr lang="fr-FR" baseline="0" dirty="0"/>
                        <a:t>Eau</a:t>
                      </a:r>
                      <a:endParaRPr lang="fr-FR" dirty="0"/>
                    </a:p>
                  </a:txBody>
                  <a:tcPr/>
                </a:tc>
                <a:extLst>
                  <a:ext uri="{0D108BD9-81ED-4DB2-BD59-A6C34878D82A}">
                    <a16:rowId xmlns:a16="http://schemas.microsoft.com/office/drawing/2014/main" xmlns="" val="10002"/>
                  </a:ext>
                </a:extLst>
              </a:tr>
              <a:tr h="1382073">
                <a:tc>
                  <a:txBody>
                    <a:bodyPr/>
                    <a:lstStyle/>
                    <a:p>
                      <a:r>
                        <a:rPr lang="fr-FR" b="1" u="none" dirty="0"/>
                        <a:t>Gouter</a:t>
                      </a:r>
                    </a:p>
                    <a:p>
                      <a:pPr marL="285750" indent="-285750">
                        <a:buFontTx/>
                        <a:buChar char="-"/>
                      </a:pPr>
                      <a:r>
                        <a:rPr lang="fr-FR" sz="1800" kern="1200" dirty="0">
                          <a:solidFill>
                            <a:schemeClr val="dk1"/>
                          </a:solidFill>
                          <a:latin typeface="+mn-lt"/>
                          <a:ea typeface="+mn-ea"/>
                          <a:cs typeface="+mn-cs"/>
                        </a:rPr>
                        <a:t>Produit laitier ou lait </a:t>
                      </a:r>
                      <a:r>
                        <a:rPr lang="fr-FR" sz="1800" kern="1200" baseline="30000" dirty="0">
                          <a:solidFill>
                            <a:schemeClr val="dk1"/>
                          </a:solidFill>
                          <a:latin typeface="+mn-lt"/>
                          <a:ea typeface="+mn-ea"/>
                          <a:cs typeface="+mn-cs"/>
                        </a:rPr>
                        <a:t>d</a:t>
                      </a:r>
                    </a:p>
                    <a:p>
                      <a:pPr marL="285750" indent="-285750" algn="l" defTabSz="914400" rtl="0" eaLnBrk="1" latinLnBrk="0" hangingPunct="1">
                        <a:buFontTx/>
                        <a:buChar char="-"/>
                      </a:pPr>
                      <a:r>
                        <a:rPr lang="fr-FR" sz="1800" kern="1200" dirty="0">
                          <a:solidFill>
                            <a:schemeClr val="dk1"/>
                          </a:solidFill>
                          <a:latin typeface="+mn-lt"/>
                          <a:ea typeface="+mn-ea"/>
                          <a:cs typeface="+mn-cs"/>
                        </a:rPr>
                        <a:t>Pain </a:t>
                      </a:r>
                      <a:r>
                        <a:rPr lang="fr-FR" sz="1800" kern="1200" baseline="30000" dirty="0">
                          <a:solidFill>
                            <a:schemeClr val="dk1"/>
                          </a:solidFill>
                          <a:latin typeface="+mn-lt"/>
                          <a:ea typeface="+mn-ea"/>
                          <a:cs typeface="+mn-cs"/>
                        </a:rPr>
                        <a:t>e</a:t>
                      </a:r>
                    </a:p>
                    <a:p>
                      <a:pPr marL="285750" indent="-285750" algn="l" defTabSz="914400" rtl="0" eaLnBrk="1" latinLnBrk="0" hangingPunct="1">
                        <a:buFontTx/>
                        <a:buChar char="-"/>
                      </a:pPr>
                      <a:r>
                        <a:rPr lang="fr-FR" sz="1800" kern="1200" dirty="0">
                          <a:solidFill>
                            <a:schemeClr val="dk1"/>
                          </a:solidFill>
                          <a:latin typeface="+mn-lt"/>
                          <a:ea typeface="+mn-ea"/>
                          <a:cs typeface="+mn-cs"/>
                        </a:rPr>
                        <a:t>Produits sucré ou fruit</a:t>
                      </a:r>
                    </a:p>
                  </a:txBody>
                  <a:tcPr/>
                </a:tc>
                <a:tc>
                  <a:txBody>
                    <a:bodyPr/>
                    <a:lstStyle/>
                    <a:p>
                      <a:endParaRPr lang="fr-FR" dirty="0"/>
                    </a:p>
                    <a:p>
                      <a:pPr marL="285750" indent="-285750">
                        <a:buFontTx/>
                        <a:buChar char="-"/>
                      </a:pPr>
                      <a:r>
                        <a:rPr lang="fr-FR" baseline="0" dirty="0"/>
                        <a:t>Lait aromatisé</a:t>
                      </a:r>
                    </a:p>
                    <a:p>
                      <a:pPr marL="285750" indent="-285750">
                        <a:buFontTx/>
                        <a:buChar char="-"/>
                      </a:pPr>
                      <a:r>
                        <a:rPr lang="fr-FR" baseline="0" dirty="0"/>
                        <a:t>Biscottes beurrées</a:t>
                      </a:r>
                    </a:p>
                    <a:p>
                      <a:pPr marL="285750" indent="-285750">
                        <a:buFontTx/>
                        <a:buChar char="-"/>
                      </a:pPr>
                      <a:r>
                        <a:rPr lang="fr-FR" baseline="0" dirty="0"/>
                        <a:t>Confiture de fraises</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65632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 nourrisson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94936" y="1300694"/>
            <a:ext cx="6951093" cy="4524315"/>
          </a:xfrm>
          <a:prstGeom prst="rect">
            <a:avLst/>
          </a:prstGeom>
          <a:noFill/>
        </p:spPr>
        <p:txBody>
          <a:bodyPr wrap="square" rtlCol="0">
            <a:spAutoFit/>
          </a:bodyPr>
          <a:lstStyle/>
          <a:p>
            <a:pPr algn="just"/>
            <a:r>
              <a:rPr lang="fr-FR" sz="2400" dirty="0"/>
              <a:t>Le nourrisson a des boissons nutritionnels importantes afin d’assurer son équilibre et de permettre sa croissance. Celle-ci est d’autant plus active que l’organisme est jeune : le nouveau-né double son poids de naissance en 4 à 5 mois et le triple en 1 an. Le développement de son cerveau est, lui aussi, considérable au cours de la première année.</a:t>
            </a:r>
          </a:p>
          <a:p>
            <a:pPr algn="just"/>
            <a:endParaRPr lang="fr-FR" sz="2400" dirty="0"/>
          </a:p>
          <a:p>
            <a:pPr algn="just"/>
            <a:r>
              <a:rPr lang="fr-FR" sz="2400" dirty="0"/>
              <a:t>Une alimentation équilibrée dès le plus jeune âge va permettre à l’enfant de prévenir les maladies, lutter contre les carences en fer, en calcium, préjudiciables à sa santé et à son développement.</a:t>
            </a:r>
          </a:p>
        </p:txBody>
      </p:sp>
      <p:pic>
        <p:nvPicPr>
          <p:cNvPr id="5122" name="Picture 2" descr="0-1 an : maladies de bébé, soins et vacc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700" y="3319925"/>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6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70</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364610354"/>
              </p:ext>
            </p:extLst>
          </p:nvPr>
        </p:nvGraphicFramePr>
        <p:xfrm>
          <a:off x="4694534" y="2100794"/>
          <a:ext cx="7224340" cy="2950502"/>
        </p:xfrm>
        <a:graphic>
          <a:graphicData uri="http://schemas.openxmlformats.org/drawingml/2006/table">
            <a:tbl>
              <a:tblPr firstRow="1" bandRow="1">
                <a:tableStyleId>{21E4AEA4-8DFA-4A89-87EB-49C32662AFE0}</a:tableStyleId>
              </a:tblPr>
              <a:tblGrid>
                <a:gridCol w="3158877">
                  <a:extLst>
                    <a:ext uri="{9D8B030D-6E8A-4147-A177-3AD203B41FA5}">
                      <a16:colId xmlns:a16="http://schemas.microsoft.com/office/drawing/2014/main" xmlns="" val="20000"/>
                    </a:ext>
                  </a:extLst>
                </a:gridCol>
                <a:gridCol w="4065463">
                  <a:extLst>
                    <a:ext uri="{9D8B030D-6E8A-4147-A177-3AD203B41FA5}">
                      <a16:colId xmlns:a16="http://schemas.microsoft.com/office/drawing/2014/main" xmlns="" val="20001"/>
                    </a:ext>
                  </a:extLst>
                </a:gridCol>
              </a:tblGrid>
              <a:tr h="664502">
                <a:tc>
                  <a:txBody>
                    <a:bodyPr/>
                    <a:lstStyle/>
                    <a:p>
                      <a:endParaRPr lang="fr-FR" dirty="0"/>
                    </a:p>
                  </a:txBody>
                  <a:tcPr>
                    <a:solidFill>
                      <a:schemeClr val="bg1"/>
                    </a:solidFill>
                  </a:tcPr>
                </a:tc>
                <a:tc>
                  <a:txBody>
                    <a:bodyPr/>
                    <a:lstStyle/>
                    <a:p>
                      <a:pPr algn="ctr"/>
                      <a:r>
                        <a:rPr lang="fr-FR" sz="3600" dirty="0"/>
                        <a:t>Lundi</a:t>
                      </a:r>
                    </a:p>
                  </a:txBody>
                  <a:tcPr anchor="ctr"/>
                </a:tc>
                <a:extLst>
                  <a:ext uri="{0D108BD9-81ED-4DB2-BD59-A6C34878D82A}">
                    <a16:rowId xmlns:a16="http://schemas.microsoft.com/office/drawing/2014/main" xmlns="" val="10000"/>
                  </a:ext>
                </a:extLst>
              </a:tr>
              <a:tr h="1705910">
                <a:tc>
                  <a:txBody>
                    <a:bodyPr/>
                    <a:lstStyle/>
                    <a:p>
                      <a:r>
                        <a:rPr lang="fr-FR" b="1" dirty="0"/>
                        <a:t>Repas du soir </a:t>
                      </a:r>
                      <a:r>
                        <a:rPr lang="fr-FR" b="1" baseline="0" dirty="0"/>
                        <a:t>:</a:t>
                      </a:r>
                    </a:p>
                    <a:p>
                      <a:pPr marL="285750" indent="-285750">
                        <a:buFontTx/>
                        <a:buChar char="-"/>
                      </a:pPr>
                      <a:r>
                        <a:rPr lang="fr-FR" baseline="0" dirty="0"/>
                        <a:t>Potage</a:t>
                      </a:r>
                    </a:p>
                    <a:p>
                      <a:pPr marL="285750" indent="-285750">
                        <a:buFontTx/>
                        <a:buChar char="-"/>
                      </a:pPr>
                      <a:r>
                        <a:rPr lang="fr-FR" baseline="0" dirty="0"/>
                        <a:t>VPO</a:t>
                      </a:r>
                    </a:p>
                    <a:p>
                      <a:pPr marL="285750" indent="-285750">
                        <a:buFontTx/>
                        <a:buChar char="-"/>
                      </a:pPr>
                      <a:r>
                        <a:rPr lang="fr-FR" baseline="0" dirty="0"/>
                        <a:t>Légumes cuits</a:t>
                      </a:r>
                    </a:p>
                    <a:p>
                      <a:pPr marL="285750" indent="-285750">
                        <a:buFontTx/>
                        <a:buChar char="-"/>
                      </a:pPr>
                      <a:r>
                        <a:rPr lang="fr-FR" baseline="0" dirty="0"/>
                        <a:t>Féculent ou pain</a:t>
                      </a:r>
                    </a:p>
                    <a:p>
                      <a:pPr marL="285750" indent="-285750">
                        <a:buFontTx/>
                        <a:buChar char="-"/>
                      </a:pPr>
                      <a:r>
                        <a:rPr lang="fr-FR" baseline="0" dirty="0"/>
                        <a:t>Produit laitier</a:t>
                      </a:r>
                    </a:p>
                    <a:p>
                      <a:pPr marL="285750" indent="-285750">
                        <a:buFontTx/>
                        <a:buChar char="-"/>
                      </a:pPr>
                      <a:r>
                        <a:rPr lang="fr-FR" baseline="0" dirty="0"/>
                        <a:t>Fruit</a:t>
                      </a:r>
                    </a:p>
                    <a:p>
                      <a:pPr marL="285750" indent="-285750">
                        <a:buFontTx/>
                        <a:buChar char="-"/>
                      </a:pPr>
                      <a:r>
                        <a:rPr lang="fr-FR" baseline="0" dirty="0"/>
                        <a:t>boisson</a:t>
                      </a:r>
                    </a:p>
                  </a:txBody>
                  <a:tcPr/>
                </a:tc>
                <a:tc>
                  <a:txBody>
                    <a:bodyPr/>
                    <a:lstStyle/>
                    <a:p>
                      <a:endParaRPr lang="fr-FR" baseline="0" dirty="0"/>
                    </a:p>
                    <a:p>
                      <a:pPr marL="285750" indent="-285750">
                        <a:buFontTx/>
                        <a:buChar char="-"/>
                      </a:pPr>
                      <a:r>
                        <a:rPr lang="fr-FR" baseline="0" dirty="0"/>
                        <a:t>Potage Julienne</a:t>
                      </a:r>
                    </a:p>
                    <a:p>
                      <a:pPr marL="285750" indent="-285750">
                        <a:buFontTx/>
                        <a:buChar char="-"/>
                      </a:pPr>
                      <a:r>
                        <a:rPr lang="fr-FR" baseline="0" dirty="0"/>
                        <a:t>Endives au jambon</a:t>
                      </a:r>
                    </a:p>
                    <a:p>
                      <a:pPr marL="285750" indent="-285750">
                        <a:buFontTx/>
                        <a:buChar char="-"/>
                      </a:pPr>
                      <a:endParaRPr lang="fr-FR" baseline="0" dirty="0"/>
                    </a:p>
                    <a:p>
                      <a:pPr marL="285750" indent="-285750">
                        <a:buFontTx/>
                        <a:buChar char="-"/>
                      </a:pPr>
                      <a:r>
                        <a:rPr lang="fr-FR" baseline="0" dirty="0"/>
                        <a:t>Pain </a:t>
                      </a:r>
                      <a:r>
                        <a:rPr lang="fr-FR" baseline="30000" dirty="0"/>
                        <a:t>e</a:t>
                      </a:r>
                    </a:p>
                    <a:p>
                      <a:pPr marL="285750" indent="-285750">
                        <a:buFontTx/>
                        <a:buChar char="-"/>
                      </a:pPr>
                      <a:r>
                        <a:rPr lang="fr-FR" baseline="0" dirty="0"/>
                        <a:t>Yaourt</a:t>
                      </a:r>
                    </a:p>
                    <a:p>
                      <a:pPr marL="285750" indent="-285750">
                        <a:buFontTx/>
                        <a:buChar char="-"/>
                      </a:pPr>
                      <a:r>
                        <a:rPr lang="fr-FR" baseline="0" dirty="0"/>
                        <a:t>Pomme au four</a:t>
                      </a:r>
                    </a:p>
                    <a:p>
                      <a:pPr marL="285750" indent="-285750">
                        <a:buFontTx/>
                        <a:buChar char="-"/>
                      </a:pPr>
                      <a:r>
                        <a:rPr lang="fr-FR" baseline="0" dirty="0"/>
                        <a:t>eau</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944062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71</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663752772"/>
              </p:ext>
            </p:extLst>
          </p:nvPr>
        </p:nvGraphicFramePr>
        <p:xfrm>
          <a:off x="4533723" y="0"/>
          <a:ext cx="7658278" cy="6383888"/>
        </p:xfrm>
        <a:graphic>
          <a:graphicData uri="http://schemas.openxmlformats.org/drawingml/2006/table">
            <a:tbl>
              <a:tblPr firstRow="1" bandRow="1">
                <a:tableStyleId>{21E4AEA4-8DFA-4A89-87EB-49C32662AFE0}</a:tableStyleId>
              </a:tblPr>
              <a:tblGrid>
                <a:gridCol w="3117653">
                  <a:extLst>
                    <a:ext uri="{9D8B030D-6E8A-4147-A177-3AD203B41FA5}">
                      <a16:colId xmlns:a16="http://schemas.microsoft.com/office/drawing/2014/main" xmlns="" val="20000"/>
                    </a:ext>
                  </a:extLst>
                </a:gridCol>
                <a:gridCol w="4540625">
                  <a:extLst>
                    <a:ext uri="{9D8B030D-6E8A-4147-A177-3AD203B41FA5}">
                      <a16:colId xmlns:a16="http://schemas.microsoft.com/office/drawing/2014/main" xmlns="" val="20001"/>
                    </a:ext>
                  </a:extLst>
                </a:gridCol>
              </a:tblGrid>
              <a:tr h="617868">
                <a:tc>
                  <a:txBody>
                    <a:bodyPr/>
                    <a:lstStyle/>
                    <a:p>
                      <a:endParaRPr lang="fr-FR" dirty="0"/>
                    </a:p>
                  </a:txBody>
                  <a:tcPr>
                    <a:solidFill>
                      <a:schemeClr val="bg1"/>
                    </a:solidFill>
                  </a:tcPr>
                </a:tc>
                <a:tc>
                  <a:txBody>
                    <a:bodyPr/>
                    <a:lstStyle/>
                    <a:p>
                      <a:pPr algn="ctr"/>
                      <a:r>
                        <a:rPr lang="fr-FR" sz="3600" dirty="0"/>
                        <a:t>Mercredi</a:t>
                      </a:r>
                    </a:p>
                  </a:txBody>
                  <a:tcPr anchor="ctr"/>
                </a:tc>
                <a:extLst>
                  <a:ext uri="{0D108BD9-81ED-4DB2-BD59-A6C34878D82A}">
                    <a16:rowId xmlns:a16="http://schemas.microsoft.com/office/drawing/2014/main" xmlns="" val="10000"/>
                  </a:ext>
                </a:extLst>
              </a:tr>
              <a:tr h="1677070">
                <a:tc>
                  <a:txBody>
                    <a:bodyPr/>
                    <a:lstStyle/>
                    <a:p>
                      <a:r>
                        <a:rPr lang="fr-FR" b="1" dirty="0"/>
                        <a:t>Petit déjeuner</a:t>
                      </a:r>
                      <a:r>
                        <a:rPr lang="fr-FR" b="1" baseline="0" dirty="0"/>
                        <a:t> :</a:t>
                      </a:r>
                    </a:p>
                    <a:p>
                      <a:pPr marL="285750" indent="-285750">
                        <a:buFontTx/>
                        <a:buChar char="-"/>
                      </a:pPr>
                      <a:r>
                        <a:rPr lang="fr-FR" baseline="0" dirty="0"/>
                        <a:t>Fuit (ou jus de fruit)</a:t>
                      </a:r>
                    </a:p>
                    <a:p>
                      <a:pPr marL="285750" indent="-285750">
                        <a:buFontTx/>
                        <a:buChar char="-"/>
                      </a:pPr>
                      <a:r>
                        <a:rPr lang="fr-FR" baseline="0" dirty="0"/>
                        <a:t>Produit laitier ou lait </a:t>
                      </a:r>
                      <a:r>
                        <a:rPr lang="fr-FR" baseline="30000" dirty="0"/>
                        <a:t>d</a:t>
                      </a:r>
                    </a:p>
                    <a:p>
                      <a:pPr marL="285750" indent="-285750">
                        <a:buFontTx/>
                        <a:buChar char="-"/>
                      </a:pPr>
                      <a:r>
                        <a:rPr lang="fr-FR" baseline="0" dirty="0"/>
                        <a:t>Pain</a:t>
                      </a:r>
                      <a:r>
                        <a:rPr lang="fr-FR" baseline="30000" dirty="0"/>
                        <a:t>e</a:t>
                      </a:r>
                    </a:p>
                    <a:p>
                      <a:pPr marL="285750" indent="-285750">
                        <a:buFontTx/>
                        <a:buChar char="-"/>
                      </a:pPr>
                      <a:r>
                        <a:rPr lang="fr-FR" baseline="0" dirty="0"/>
                        <a:t>Corps gras</a:t>
                      </a:r>
                    </a:p>
                    <a:p>
                      <a:pPr marL="285750" indent="-285750">
                        <a:buFontTx/>
                        <a:buChar char="-"/>
                      </a:pPr>
                      <a:r>
                        <a:rPr lang="fr-FR" baseline="0" dirty="0"/>
                        <a:t>Produits sucrés</a:t>
                      </a:r>
                    </a:p>
                  </a:txBody>
                  <a:tcPr/>
                </a:tc>
                <a:tc>
                  <a:txBody>
                    <a:bodyPr/>
                    <a:lstStyle/>
                    <a:p>
                      <a:endParaRPr lang="fr-FR" baseline="0" dirty="0"/>
                    </a:p>
                    <a:p>
                      <a:pPr marL="285750" indent="-285750">
                        <a:buFontTx/>
                        <a:buChar char="-"/>
                      </a:pPr>
                      <a:r>
                        <a:rPr lang="fr-FR" baseline="0" dirty="0"/>
                        <a:t>Jus de pamplemousse</a:t>
                      </a:r>
                    </a:p>
                    <a:p>
                      <a:pPr marL="285750" indent="-285750">
                        <a:buFontTx/>
                        <a:buChar char="-"/>
                      </a:pPr>
                      <a:r>
                        <a:rPr lang="fr-FR" baseline="0" dirty="0"/>
                        <a:t>Lait + corn-flakes</a:t>
                      </a:r>
                    </a:p>
                    <a:p>
                      <a:pPr marL="285750" indent="-285750">
                        <a:buFontTx/>
                        <a:buChar char="-"/>
                      </a:pPr>
                      <a:r>
                        <a:rPr lang="fr-FR" baseline="0" dirty="0"/>
                        <a:t>Pain</a:t>
                      </a:r>
                    </a:p>
                    <a:p>
                      <a:pPr marL="285750" indent="-285750">
                        <a:buFontTx/>
                        <a:buChar char="-"/>
                      </a:pPr>
                      <a:r>
                        <a:rPr lang="fr-FR" baseline="0" dirty="0"/>
                        <a:t>Beurre</a:t>
                      </a:r>
                    </a:p>
                    <a:p>
                      <a:pPr marL="285750" indent="-285750">
                        <a:buFontTx/>
                        <a:buChar char="-"/>
                      </a:pPr>
                      <a:r>
                        <a:rPr lang="fr-FR" baseline="0" dirty="0"/>
                        <a:t>Miel</a:t>
                      </a:r>
                    </a:p>
                  </a:txBody>
                  <a:tcPr/>
                </a:tc>
                <a:extLst>
                  <a:ext uri="{0D108BD9-81ED-4DB2-BD59-A6C34878D82A}">
                    <a16:rowId xmlns:a16="http://schemas.microsoft.com/office/drawing/2014/main" xmlns="" val="10001"/>
                  </a:ext>
                </a:extLst>
              </a:tr>
              <a:tr h="2736272">
                <a:tc>
                  <a:txBody>
                    <a:bodyPr/>
                    <a:lstStyle/>
                    <a:p>
                      <a:r>
                        <a:rPr lang="fr-FR" b="1" dirty="0"/>
                        <a:t>Repas du midi</a:t>
                      </a:r>
                    </a:p>
                    <a:p>
                      <a:pPr marL="285750" indent="-285750">
                        <a:buFontTx/>
                        <a:buChar char="-"/>
                      </a:pPr>
                      <a:r>
                        <a:rPr lang="fr-FR" dirty="0"/>
                        <a:t>Crudités</a:t>
                      </a:r>
                      <a:r>
                        <a:rPr lang="fr-FR" baseline="0" dirty="0"/>
                        <a:t> + assaisonnement </a:t>
                      </a:r>
                      <a:r>
                        <a:rPr lang="fr-FR" baseline="30000" dirty="0"/>
                        <a:t>b</a:t>
                      </a:r>
                    </a:p>
                    <a:p>
                      <a:pPr marL="285750" indent="-285750">
                        <a:buFontTx/>
                        <a:buChar char="-"/>
                      </a:pPr>
                      <a:r>
                        <a:rPr lang="fr-FR" dirty="0"/>
                        <a:t>VPO</a:t>
                      </a:r>
                    </a:p>
                    <a:p>
                      <a:pPr marL="285750" indent="-285750">
                        <a:buFontTx/>
                        <a:buChar char="-"/>
                      </a:pPr>
                      <a:r>
                        <a:rPr lang="fr-FR" dirty="0"/>
                        <a:t>Légumes cuits </a:t>
                      </a:r>
                      <a:r>
                        <a:rPr lang="fr-FR" baseline="30000" dirty="0"/>
                        <a:t>c</a:t>
                      </a:r>
                      <a:r>
                        <a:rPr lang="fr-FR" dirty="0"/>
                        <a:t> ou</a:t>
                      </a:r>
                      <a:r>
                        <a:rPr lang="fr-FR" baseline="0" dirty="0"/>
                        <a:t> féculents</a:t>
                      </a:r>
                    </a:p>
                    <a:p>
                      <a:pPr marL="285750" indent="-285750">
                        <a:buFontTx/>
                        <a:buChar char="-"/>
                      </a:pPr>
                      <a:r>
                        <a:rPr lang="fr-FR" baseline="0" dirty="0"/>
                        <a:t>Pain </a:t>
                      </a:r>
                      <a:r>
                        <a:rPr lang="fr-FR" sz="1800" kern="1200" baseline="30000" dirty="0">
                          <a:solidFill>
                            <a:schemeClr val="dk1"/>
                          </a:solidFill>
                          <a:latin typeface="+mn-lt"/>
                          <a:ea typeface="+mn-ea"/>
                          <a:cs typeface="+mn-cs"/>
                        </a:rPr>
                        <a:t>e</a:t>
                      </a:r>
                    </a:p>
                    <a:p>
                      <a:pPr marL="285750" indent="-285750">
                        <a:buFontTx/>
                        <a:buChar char="-"/>
                      </a:pPr>
                      <a:r>
                        <a:rPr lang="fr-FR" baseline="0" dirty="0"/>
                        <a:t>Produit laitier</a:t>
                      </a:r>
                    </a:p>
                    <a:p>
                      <a:pPr marL="285750" indent="-285750">
                        <a:buFontTx/>
                        <a:buChar char="-"/>
                      </a:pPr>
                      <a:r>
                        <a:rPr lang="fr-FR" baseline="0" dirty="0"/>
                        <a:t>Fruit</a:t>
                      </a:r>
                    </a:p>
                    <a:p>
                      <a:pPr marL="285750" indent="-285750">
                        <a:buFontTx/>
                        <a:buChar char="-"/>
                      </a:pPr>
                      <a:r>
                        <a:rPr lang="fr-FR" baseline="0" dirty="0"/>
                        <a:t>Boisson</a:t>
                      </a:r>
                      <a:endParaRPr lang="fr-FR" dirty="0"/>
                    </a:p>
                  </a:txBody>
                  <a:tcPr/>
                </a:tc>
                <a:tc>
                  <a:txBody>
                    <a:bodyPr/>
                    <a:lstStyle/>
                    <a:p>
                      <a:endParaRPr lang="fr-FR" dirty="0"/>
                    </a:p>
                    <a:p>
                      <a:pPr marL="285750" indent="-285750">
                        <a:buFontTx/>
                        <a:buChar char="-"/>
                      </a:pPr>
                      <a:r>
                        <a:rPr lang="fr-FR" baseline="0" dirty="0"/>
                        <a:t>Champignons de paris + (assaisonnement) </a:t>
                      </a:r>
                      <a:r>
                        <a:rPr lang="fr-FR" sz="1800" kern="1200" baseline="30000" dirty="0">
                          <a:solidFill>
                            <a:schemeClr val="dk1"/>
                          </a:solidFill>
                          <a:latin typeface="+mn-lt"/>
                          <a:ea typeface="+mn-ea"/>
                          <a:cs typeface="+mn-cs"/>
                        </a:rPr>
                        <a:t>b</a:t>
                      </a:r>
                    </a:p>
                    <a:p>
                      <a:pPr marL="285750" indent="-285750">
                        <a:buFontTx/>
                        <a:buChar char="-"/>
                      </a:pPr>
                      <a:r>
                        <a:rPr lang="fr-FR" dirty="0"/>
                        <a:t>Poulet</a:t>
                      </a:r>
                    </a:p>
                    <a:p>
                      <a:pPr marL="285750" indent="-285750">
                        <a:buFontTx/>
                        <a:buChar char="-"/>
                      </a:pPr>
                      <a:r>
                        <a:rPr lang="fr-FR" dirty="0"/>
                        <a:t>Carottes cuites</a:t>
                      </a:r>
                      <a:endParaRPr lang="fr-FR" baseline="0" dirty="0"/>
                    </a:p>
                    <a:p>
                      <a:pPr marL="285750" indent="-285750">
                        <a:buFontTx/>
                        <a:buChar char="-"/>
                      </a:pPr>
                      <a:r>
                        <a:rPr lang="fr-FR" baseline="0" dirty="0"/>
                        <a:t>Pain </a:t>
                      </a:r>
                    </a:p>
                    <a:p>
                      <a:pPr marL="285750" indent="-285750">
                        <a:buFontTx/>
                        <a:buChar char="-"/>
                      </a:pPr>
                      <a:r>
                        <a:rPr lang="fr-FR" baseline="0" dirty="0"/>
                        <a:t>Fromage</a:t>
                      </a:r>
                    </a:p>
                    <a:p>
                      <a:pPr marL="285750" indent="-285750">
                        <a:buFontTx/>
                        <a:buChar char="-"/>
                      </a:pPr>
                      <a:r>
                        <a:rPr lang="fr-FR" baseline="0" dirty="0"/>
                        <a:t>Mandarine</a:t>
                      </a:r>
                    </a:p>
                    <a:p>
                      <a:pPr marL="285750" indent="-285750">
                        <a:buFontTx/>
                        <a:buChar char="-"/>
                      </a:pPr>
                      <a:r>
                        <a:rPr lang="fr-FR" baseline="0" dirty="0"/>
                        <a:t>Eau</a:t>
                      </a:r>
                      <a:endParaRPr lang="fr-FR" dirty="0"/>
                    </a:p>
                  </a:txBody>
                  <a:tcPr/>
                </a:tc>
                <a:extLst>
                  <a:ext uri="{0D108BD9-81ED-4DB2-BD59-A6C34878D82A}">
                    <a16:rowId xmlns:a16="http://schemas.microsoft.com/office/drawing/2014/main" xmlns="" val="10002"/>
                  </a:ext>
                </a:extLst>
              </a:tr>
              <a:tr h="1270176">
                <a:tc>
                  <a:txBody>
                    <a:bodyPr/>
                    <a:lstStyle/>
                    <a:p>
                      <a:r>
                        <a:rPr lang="fr-FR" b="1" u="none" dirty="0"/>
                        <a:t>Gouter</a:t>
                      </a:r>
                    </a:p>
                    <a:p>
                      <a:pPr marL="285750" indent="-285750">
                        <a:buFontTx/>
                        <a:buChar char="-"/>
                      </a:pPr>
                      <a:r>
                        <a:rPr lang="fr-FR" sz="1800" kern="1200" dirty="0">
                          <a:solidFill>
                            <a:schemeClr val="dk1"/>
                          </a:solidFill>
                          <a:latin typeface="+mn-lt"/>
                          <a:ea typeface="+mn-ea"/>
                          <a:cs typeface="+mn-cs"/>
                        </a:rPr>
                        <a:t>Produit laitier ou lait </a:t>
                      </a:r>
                      <a:r>
                        <a:rPr lang="fr-FR" sz="1800" kern="1200" baseline="30000" dirty="0">
                          <a:solidFill>
                            <a:schemeClr val="dk1"/>
                          </a:solidFill>
                          <a:latin typeface="+mn-lt"/>
                          <a:ea typeface="+mn-ea"/>
                          <a:cs typeface="+mn-cs"/>
                        </a:rPr>
                        <a:t>d</a:t>
                      </a:r>
                    </a:p>
                    <a:p>
                      <a:pPr marL="285750" indent="-285750" algn="l" defTabSz="914400" rtl="0" eaLnBrk="1" latinLnBrk="0" hangingPunct="1">
                        <a:buFontTx/>
                        <a:buChar char="-"/>
                      </a:pPr>
                      <a:r>
                        <a:rPr lang="fr-FR" sz="1800" kern="1200" dirty="0">
                          <a:solidFill>
                            <a:schemeClr val="dk1"/>
                          </a:solidFill>
                          <a:latin typeface="+mn-lt"/>
                          <a:ea typeface="+mn-ea"/>
                          <a:cs typeface="+mn-cs"/>
                        </a:rPr>
                        <a:t>Pain </a:t>
                      </a:r>
                      <a:r>
                        <a:rPr lang="fr-FR" sz="1800" kern="1200" baseline="30000" dirty="0">
                          <a:solidFill>
                            <a:schemeClr val="dk1"/>
                          </a:solidFill>
                          <a:latin typeface="+mn-lt"/>
                          <a:ea typeface="+mn-ea"/>
                          <a:cs typeface="+mn-cs"/>
                        </a:rPr>
                        <a:t>e</a:t>
                      </a:r>
                    </a:p>
                    <a:p>
                      <a:pPr marL="285750" indent="-285750" algn="l" defTabSz="914400" rtl="0" eaLnBrk="1" latinLnBrk="0" hangingPunct="1">
                        <a:buFontTx/>
                        <a:buChar char="-"/>
                      </a:pPr>
                      <a:r>
                        <a:rPr lang="fr-FR" sz="1800" kern="1200" dirty="0">
                          <a:solidFill>
                            <a:schemeClr val="dk1"/>
                          </a:solidFill>
                          <a:latin typeface="+mn-lt"/>
                          <a:ea typeface="+mn-ea"/>
                          <a:cs typeface="+mn-cs"/>
                        </a:rPr>
                        <a:t>Produits sucré ou fruit</a:t>
                      </a:r>
                    </a:p>
                  </a:txBody>
                  <a:tcPr/>
                </a:tc>
                <a:tc>
                  <a:txBody>
                    <a:bodyPr/>
                    <a:lstStyle/>
                    <a:p>
                      <a:endParaRPr lang="fr-FR" dirty="0"/>
                    </a:p>
                    <a:p>
                      <a:pPr marL="285750" indent="-285750">
                        <a:buFontTx/>
                        <a:buChar char="-"/>
                      </a:pPr>
                      <a:r>
                        <a:rPr lang="fr-FR" baseline="0" dirty="0"/>
                        <a:t>Yaourt</a:t>
                      </a:r>
                    </a:p>
                    <a:p>
                      <a:pPr marL="285750" indent="-285750">
                        <a:buFontTx/>
                        <a:buChar char="-"/>
                      </a:pPr>
                      <a:r>
                        <a:rPr lang="fr-FR" baseline="0" dirty="0"/>
                        <a:t>Pain beurrées</a:t>
                      </a:r>
                    </a:p>
                    <a:p>
                      <a:pPr marL="285750" indent="-285750">
                        <a:buFontTx/>
                        <a:buChar char="-"/>
                      </a:pPr>
                      <a:r>
                        <a:rPr lang="fr-FR" baseline="0" dirty="0"/>
                        <a:t>Miel</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568587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72</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2753001383"/>
              </p:ext>
            </p:extLst>
          </p:nvPr>
        </p:nvGraphicFramePr>
        <p:xfrm>
          <a:off x="4694534" y="2100794"/>
          <a:ext cx="7224340" cy="2950502"/>
        </p:xfrm>
        <a:graphic>
          <a:graphicData uri="http://schemas.openxmlformats.org/drawingml/2006/table">
            <a:tbl>
              <a:tblPr firstRow="1" bandRow="1">
                <a:tableStyleId>{21E4AEA4-8DFA-4A89-87EB-49C32662AFE0}</a:tableStyleId>
              </a:tblPr>
              <a:tblGrid>
                <a:gridCol w="3158877">
                  <a:extLst>
                    <a:ext uri="{9D8B030D-6E8A-4147-A177-3AD203B41FA5}">
                      <a16:colId xmlns:a16="http://schemas.microsoft.com/office/drawing/2014/main" xmlns="" val="20000"/>
                    </a:ext>
                  </a:extLst>
                </a:gridCol>
                <a:gridCol w="4065463">
                  <a:extLst>
                    <a:ext uri="{9D8B030D-6E8A-4147-A177-3AD203B41FA5}">
                      <a16:colId xmlns:a16="http://schemas.microsoft.com/office/drawing/2014/main" xmlns="" val="20001"/>
                    </a:ext>
                  </a:extLst>
                </a:gridCol>
              </a:tblGrid>
              <a:tr h="664502">
                <a:tc>
                  <a:txBody>
                    <a:bodyPr/>
                    <a:lstStyle/>
                    <a:p>
                      <a:endParaRPr lang="fr-FR" dirty="0"/>
                    </a:p>
                  </a:txBody>
                  <a:tcPr>
                    <a:solidFill>
                      <a:schemeClr val="bg1"/>
                    </a:solidFill>
                  </a:tcPr>
                </a:tc>
                <a:tc>
                  <a:txBody>
                    <a:bodyPr/>
                    <a:lstStyle/>
                    <a:p>
                      <a:pPr algn="ctr"/>
                      <a:r>
                        <a:rPr lang="fr-FR" sz="3600" dirty="0"/>
                        <a:t>Mercredi</a:t>
                      </a:r>
                    </a:p>
                  </a:txBody>
                  <a:tcPr anchor="ctr"/>
                </a:tc>
                <a:extLst>
                  <a:ext uri="{0D108BD9-81ED-4DB2-BD59-A6C34878D82A}">
                    <a16:rowId xmlns:a16="http://schemas.microsoft.com/office/drawing/2014/main" xmlns="" val="10000"/>
                  </a:ext>
                </a:extLst>
              </a:tr>
              <a:tr h="1705910">
                <a:tc>
                  <a:txBody>
                    <a:bodyPr/>
                    <a:lstStyle/>
                    <a:p>
                      <a:r>
                        <a:rPr lang="fr-FR" b="1" dirty="0"/>
                        <a:t>Repas du soir </a:t>
                      </a:r>
                      <a:r>
                        <a:rPr lang="fr-FR" b="1" baseline="0" dirty="0"/>
                        <a:t>:</a:t>
                      </a:r>
                    </a:p>
                    <a:p>
                      <a:pPr marL="285750" indent="-285750">
                        <a:buFontTx/>
                        <a:buChar char="-"/>
                      </a:pPr>
                      <a:r>
                        <a:rPr lang="fr-FR" baseline="0" dirty="0"/>
                        <a:t>Potage</a:t>
                      </a:r>
                    </a:p>
                    <a:p>
                      <a:pPr marL="285750" indent="-285750">
                        <a:buFontTx/>
                        <a:buChar char="-"/>
                      </a:pPr>
                      <a:r>
                        <a:rPr lang="fr-FR" baseline="0" dirty="0"/>
                        <a:t>VPO</a:t>
                      </a:r>
                    </a:p>
                    <a:p>
                      <a:pPr marL="285750" indent="-285750">
                        <a:buFontTx/>
                        <a:buChar char="-"/>
                      </a:pPr>
                      <a:r>
                        <a:rPr lang="fr-FR" baseline="0" dirty="0"/>
                        <a:t>Légumes cuits</a:t>
                      </a:r>
                    </a:p>
                    <a:p>
                      <a:pPr marL="285750" indent="-285750">
                        <a:buFontTx/>
                        <a:buChar char="-"/>
                      </a:pPr>
                      <a:r>
                        <a:rPr lang="fr-FR" baseline="0" dirty="0"/>
                        <a:t>Féculent ou pain</a:t>
                      </a:r>
                    </a:p>
                    <a:p>
                      <a:pPr marL="285750" indent="-285750">
                        <a:buFontTx/>
                        <a:buChar char="-"/>
                      </a:pPr>
                      <a:r>
                        <a:rPr lang="fr-FR" baseline="0" dirty="0"/>
                        <a:t>Produit laitier</a:t>
                      </a:r>
                    </a:p>
                    <a:p>
                      <a:pPr marL="285750" indent="-285750">
                        <a:buFontTx/>
                        <a:buChar char="-"/>
                      </a:pPr>
                      <a:r>
                        <a:rPr lang="fr-FR" baseline="0" dirty="0"/>
                        <a:t>Fruit</a:t>
                      </a:r>
                    </a:p>
                    <a:p>
                      <a:pPr marL="285750" indent="-285750">
                        <a:buFontTx/>
                        <a:buChar char="-"/>
                      </a:pPr>
                      <a:r>
                        <a:rPr lang="fr-FR" baseline="0" dirty="0"/>
                        <a:t>boisson</a:t>
                      </a:r>
                    </a:p>
                  </a:txBody>
                  <a:tcPr/>
                </a:tc>
                <a:tc>
                  <a:txBody>
                    <a:bodyPr/>
                    <a:lstStyle/>
                    <a:p>
                      <a:endParaRPr lang="fr-FR" baseline="0" dirty="0"/>
                    </a:p>
                    <a:p>
                      <a:pPr marL="285750" indent="-285750">
                        <a:buFontTx/>
                        <a:buChar char="-"/>
                      </a:pPr>
                      <a:r>
                        <a:rPr lang="fr-FR" baseline="0" dirty="0"/>
                        <a:t>Potage aux tomates</a:t>
                      </a:r>
                    </a:p>
                    <a:p>
                      <a:pPr marL="285750" indent="-285750">
                        <a:buFontTx/>
                        <a:buChar char="-"/>
                      </a:pPr>
                      <a:r>
                        <a:rPr lang="fr-FR" baseline="0" dirty="0"/>
                        <a:t>Jambon</a:t>
                      </a:r>
                    </a:p>
                    <a:p>
                      <a:pPr marL="285750" indent="-285750">
                        <a:buFontTx/>
                        <a:buChar char="-"/>
                      </a:pPr>
                      <a:endParaRPr lang="fr-FR" baseline="0" dirty="0"/>
                    </a:p>
                    <a:p>
                      <a:pPr marL="285750" indent="-285750">
                        <a:buFontTx/>
                        <a:buChar char="-"/>
                      </a:pPr>
                      <a:r>
                        <a:rPr lang="fr-FR" baseline="0" dirty="0"/>
                        <a:t>Pâtes + Pain</a:t>
                      </a:r>
                      <a:endParaRPr lang="fr-FR" baseline="30000" dirty="0"/>
                    </a:p>
                    <a:p>
                      <a:pPr marL="285750" indent="-285750">
                        <a:buFontTx/>
                        <a:buChar char="-"/>
                      </a:pPr>
                      <a:r>
                        <a:rPr lang="fr-FR" baseline="0" dirty="0"/>
                        <a:t>Gruyère</a:t>
                      </a:r>
                    </a:p>
                    <a:p>
                      <a:pPr marL="285750" indent="-285750">
                        <a:buFontTx/>
                        <a:buChar char="-"/>
                      </a:pPr>
                      <a:r>
                        <a:rPr lang="fr-FR" baseline="0" dirty="0"/>
                        <a:t>Compote de pommes</a:t>
                      </a:r>
                    </a:p>
                    <a:p>
                      <a:pPr marL="285750" indent="-285750">
                        <a:buFontTx/>
                        <a:buChar char="-"/>
                      </a:pPr>
                      <a:r>
                        <a:rPr lang="fr-FR" baseline="0" dirty="0"/>
                        <a:t>Eau</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21951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73</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667331633"/>
              </p:ext>
            </p:extLst>
          </p:nvPr>
        </p:nvGraphicFramePr>
        <p:xfrm>
          <a:off x="4770437" y="182663"/>
          <a:ext cx="7224340" cy="6069935"/>
        </p:xfrm>
        <a:graphic>
          <a:graphicData uri="http://schemas.openxmlformats.org/drawingml/2006/table">
            <a:tbl>
              <a:tblPr firstRow="1" bandRow="1">
                <a:tableStyleId>{21E4AEA4-8DFA-4A89-87EB-49C32662AFE0}</a:tableStyleId>
              </a:tblPr>
              <a:tblGrid>
                <a:gridCol w="3158877">
                  <a:extLst>
                    <a:ext uri="{9D8B030D-6E8A-4147-A177-3AD203B41FA5}">
                      <a16:colId xmlns:a16="http://schemas.microsoft.com/office/drawing/2014/main" xmlns="" val="20000"/>
                    </a:ext>
                  </a:extLst>
                </a:gridCol>
                <a:gridCol w="4065463">
                  <a:extLst>
                    <a:ext uri="{9D8B030D-6E8A-4147-A177-3AD203B41FA5}">
                      <a16:colId xmlns:a16="http://schemas.microsoft.com/office/drawing/2014/main" xmlns="" val="20001"/>
                    </a:ext>
                  </a:extLst>
                </a:gridCol>
              </a:tblGrid>
              <a:tr h="664502">
                <a:tc>
                  <a:txBody>
                    <a:bodyPr/>
                    <a:lstStyle/>
                    <a:p>
                      <a:endParaRPr lang="fr-FR" dirty="0"/>
                    </a:p>
                  </a:txBody>
                  <a:tcPr>
                    <a:solidFill>
                      <a:schemeClr val="bg1"/>
                    </a:solidFill>
                  </a:tcPr>
                </a:tc>
                <a:tc>
                  <a:txBody>
                    <a:bodyPr/>
                    <a:lstStyle/>
                    <a:p>
                      <a:pPr algn="ctr"/>
                      <a:r>
                        <a:rPr lang="fr-FR" sz="3600" dirty="0"/>
                        <a:t>Vendredi</a:t>
                      </a:r>
                    </a:p>
                  </a:txBody>
                  <a:tcPr anchor="ctr"/>
                </a:tc>
                <a:extLst>
                  <a:ext uri="{0D108BD9-81ED-4DB2-BD59-A6C34878D82A}">
                    <a16:rowId xmlns:a16="http://schemas.microsoft.com/office/drawing/2014/main" xmlns="" val="10000"/>
                  </a:ext>
                </a:extLst>
              </a:tr>
              <a:tr h="1705910">
                <a:tc>
                  <a:txBody>
                    <a:bodyPr/>
                    <a:lstStyle/>
                    <a:p>
                      <a:r>
                        <a:rPr lang="fr-FR" b="1" dirty="0"/>
                        <a:t>Petit déjeuner</a:t>
                      </a:r>
                      <a:r>
                        <a:rPr lang="fr-FR" b="1" baseline="0" dirty="0"/>
                        <a:t> :</a:t>
                      </a:r>
                    </a:p>
                    <a:p>
                      <a:pPr marL="285750" indent="-285750">
                        <a:buFontTx/>
                        <a:buChar char="-"/>
                      </a:pPr>
                      <a:r>
                        <a:rPr lang="fr-FR" baseline="0" dirty="0"/>
                        <a:t>Fuit (ou jus de fruit)</a:t>
                      </a:r>
                    </a:p>
                    <a:p>
                      <a:pPr marL="285750" indent="-285750">
                        <a:buFontTx/>
                        <a:buChar char="-"/>
                      </a:pPr>
                      <a:r>
                        <a:rPr lang="fr-FR" baseline="0" dirty="0"/>
                        <a:t>Produit laitier ou lait </a:t>
                      </a:r>
                      <a:r>
                        <a:rPr lang="fr-FR" baseline="30000" dirty="0"/>
                        <a:t>d</a:t>
                      </a:r>
                    </a:p>
                    <a:p>
                      <a:pPr marL="285750" indent="-285750">
                        <a:buFontTx/>
                        <a:buChar char="-"/>
                      </a:pPr>
                      <a:r>
                        <a:rPr lang="fr-FR" baseline="0" dirty="0"/>
                        <a:t>Pain</a:t>
                      </a:r>
                      <a:r>
                        <a:rPr lang="fr-FR" baseline="30000" dirty="0"/>
                        <a:t>e</a:t>
                      </a:r>
                    </a:p>
                    <a:p>
                      <a:pPr marL="285750" indent="-285750">
                        <a:buFontTx/>
                        <a:buChar char="-"/>
                      </a:pPr>
                      <a:r>
                        <a:rPr lang="fr-FR" baseline="0" dirty="0"/>
                        <a:t>Corps gras</a:t>
                      </a:r>
                    </a:p>
                    <a:p>
                      <a:pPr marL="285750" indent="-285750">
                        <a:buFontTx/>
                        <a:buChar char="-"/>
                      </a:pPr>
                      <a:r>
                        <a:rPr lang="fr-FR" baseline="0" dirty="0"/>
                        <a:t>Produits sucrés</a:t>
                      </a:r>
                    </a:p>
                  </a:txBody>
                  <a:tcPr/>
                </a:tc>
                <a:tc>
                  <a:txBody>
                    <a:bodyPr/>
                    <a:lstStyle/>
                    <a:p>
                      <a:endParaRPr lang="fr-FR" baseline="0" dirty="0"/>
                    </a:p>
                    <a:p>
                      <a:pPr marL="285750" indent="-285750">
                        <a:buFontTx/>
                        <a:buChar char="-"/>
                      </a:pPr>
                      <a:r>
                        <a:rPr lang="fr-FR" baseline="0" dirty="0"/>
                        <a:t>Raisin</a:t>
                      </a:r>
                    </a:p>
                    <a:p>
                      <a:pPr marL="285750" indent="-285750">
                        <a:buFontTx/>
                        <a:buChar char="-"/>
                      </a:pPr>
                      <a:r>
                        <a:rPr lang="fr-FR" baseline="0" dirty="0"/>
                        <a:t>Lait</a:t>
                      </a:r>
                    </a:p>
                    <a:p>
                      <a:pPr marL="285750" indent="-285750">
                        <a:buFontTx/>
                        <a:buChar char="-"/>
                      </a:pPr>
                      <a:r>
                        <a:rPr lang="fr-FR" baseline="0" dirty="0"/>
                        <a:t>Pain</a:t>
                      </a:r>
                    </a:p>
                    <a:p>
                      <a:pPr marL="285750" indent="-285750">
                        <a:buFontTx/>
                        <a:buChar char="-"/>
                      </a:pPr>
                      <a:r>
                        <a:rPr lang="fr-FR" baseline="0" dirty="0"/>
                        <a:t>Beurre</a:t>
                      </a:r>
                    </a:p>
                    <a:p>
                      <a:pPr marL="285750" indent="-285750">
                        <a:buFontTx/>
                        <a:buChar char="-"/>
                      </a:pPr>
                      <a:r>
                        <a:rPr lang="fr-FR" baseline="0" dirty="0"/>
                        <a:t>Gelée de coing</a:t>
                      </a:r>
                    </a:p>
                  </a:txBody>
                  <a:tcPr/>
                </a:tc>
                <a:extLst>
                  <a:ext uri="{0D108BD9-81ED-4DB2-BD59-A6C34878D82A}">
                    <a16:rowId xmlns:a16="http://schemas.microsoft.com/office/drawing/2014/main" xmlns="" val="10001"/>
                  </a:ext>
                </a:extLst>
              </a:tr>
              <a:tr h="2244619">
                <a:tc>
                  <a:txBody>
                    <a:bodyPr/>
                    <a:lstStyle/>
                    <a:p>
                      <a:r>
                        <a:rPr lang="fr-FR" b="1" dirty="0"/>
                        <a:t>Repas du midi</a:t>
                      </a:r>
                    </a:p>
                    <a:p>
                      <a:pPr marL="285750" indent="-285750">
                        <a:buFontTx/>
                        <a:buChar char="-"/>
                      </a:pPr>
                      <a:r>
                        <a:rPr lang="fr-FR" dirty="0"/>
                        <a:t>Crudités</a:t>
                      </a:r>
                      <a:r>
                        <a:rPr lang="fr-FR" baseline="0" dirty="0"/>
                        <a:t> + assaisonnement </a:t>
                      </a:r>
                      <a:r>
                        <a:rPr lang="fr-FR" baseline="30000" dirty="0"/>
                        <a:t>b</a:t>
                      </a:r>
                    </a:p>
                    <a:p>
                      <a:pPr marL="285750" indent="-285750">
                        <a:buFontTx/>
                        <a:buChar char="-"/>
                      </a:pPr>
                      <a:r>
                        <a:rPr lang="fr-FR" dirty="0"/>
                        <a:t>VPO</a:t>
                      </a:r>
                    </a:p>
                    <a:p>
                      <a:pPr marL="285750" indent="-285750">
                        <a:buFontTx/>
                        <a:buChar char="-"/>
                      </a:pPr>
                      <a:r>
                        <a:rPr lang="fr-FR" dirty="0"/>
                        <a:t>Légumes cuits </a:t>
                      </a:r>
                      <a:r>
                        <a:rPr lang="fr-FR" baseline="30000" dirty="0"/>
                        <a:t>c</a:t>
                      </a:r>
                      <a:r>
                        <a:rPr lang="fr-FR" dirty="0"/>
                        <a:t> ou</a:t>
                      </a:r>
                      <a:r>
                        <a:rPr lang="fr-FR" baseline="0" dirty="0"/>
                        <a:t> féculents</a:t>
                      </a:r>
                    </a:p>
                    <a:p>
                      <a:pPr marL="285750" indent="-285750">
                        <a:buFontTx/>
                        <a:buChar char="-"/>
                      </a:pPr>
                      <a:r>
                        <a:rPr lang="fr-FR" baseline="0" dirty="0"/>
                        <a:t>Pain </a:t>
                      </a:r>
                      <a:r>
                        <a:rPr lang="fr-FR" sz="1800" kern="1200" baseline="30000" dirty="0">
                          <a:solidFill>
                            <a:schemeClr val="dk1"/>
                          </a:solidFill>
                          <a:latin typeface="+mn-lt"/>
                          <a:ea typeface="+mn-ea"/>
                          <a:cs typeface="+mn-cs"/>
                        </a:rPr>
                        <a:t>e</a:t>
                      </a:r>
                    </a:p>
                    <a:p>
                      <a:pPr marL="285750" indent="-285750">
                        <a:buFontTx/>
                        <a:buChar char="-"/>
                      </a:pPr>
                      <a:r>
                        <a:rPr lang="fr-FR" baseline="0" dirty="0"/>
                        <a:t>Produit laitier</a:t>
                      </a:r>
                    </a:p>
                    <a:p>
                      <a:pPr marL="285750" indent="-285750">
                        <a:buFontTx/>
                        <a:buChar char="-"/>
                      </a:pPr>
                      <a:r>
                        <a:rPr lang="fr-FR" baseline="0" dirty="0"/>
                        <a:t>Fruit</a:t>
                      </a:r>
                    </a:p>
                    <a:p>
                      <a:pPr marL="285750" indent="-285750">
                        <a:buFontTx/>
                        <a:buChar char="-"/>
                      </a:pPr>
                      <a:r>
                        <a:rPr lang="fr-FR" baseline="0" dirty="0"/>
                        <a:t>Boisson</a:t>
                      </a:r>
                      <a:endParaRPr lang="fr-FR" dirty="0"/>
                    </a:p>
                  </a:txBody>
                  <a:tcPr/>
                </a:tc>
                <a:tc>
                  <a:txBody>
                    <a:bodyPr/>
                    <a:lstStyle/>
                    <a:p>
                      <a:endParaRPr lang="fr-FR" dirty="0"/>
                    </a:p>
                    <a:p>
                      <a:pPr marL="285750" indent="-285750">
                        <a:buFontTx/>
                        <a:buChar char="-"/>
                      </a:pPr>
                      <a:r>
                        <a:rPr lang="fr-FR" baseline="0" dirty="0"/>
                        <a:t>Tomates + (assaisonnement) </a:t>
                      </a:r>
                      <a:r>
                        <a:rPr lang="fr-FR" sz="1800" kern="1200" baseline="30000" dirty="0">
                          <a:solidFill>
                            <a:schemeClr val="dk1"/>
                          </a:solidFill>
                          <a:latin typeface="+mn-lt"/>
                          <a:ea typeface="+mn-ea"/>
                          <a:cs typeface="+mn-cs"/>
                        </a:rPr>
                        <a:t>b</a:t>
                      </a:r>
                    </a:p>
                    <a:p>
                      <a:pPr marL="285750" indent="-285750">
                        <a:buFontTx/>
                        <a:buChar char="-"/>
                      </a:pPr>
                      <a:r>
                        <a:rPr lang="fr-FR" dirty="0"/>
                        <a:t>Roussette</a:t>
                      </a:r>
                    </a:p>
                    <a:p>
                      <a:pPr marL="285750" indent="-285750">
                        <a:buFontTx/>
                        <a:buChar char="-"/>
                      </a:pPr>
                      <a:r>
                        <a:rPr lang="fr-FR" dirty="0"/>
                        <a:t>Purée de pommes</a:t>
                      </a:r>
                      <a:r>
                        <a:rPr lang="fr-FR" baseline="0" dirty="0"/>
                        <a:t> de terres</a:t>
                      </a:r>
                      <a:endParaRPr lang="fr-FR" dirty="0"/>
                    </a:p>
                    <a:p>
                      <a:pPr marL="285750" indent="-285750">
                        <a:buFontTx/>
                        <a:buChar char="-"/>
                      </a:pPr>
                      <a:r>
                        <a:rPr lang="fr-FR" baseline="0" dirty="0"/>
                        <a:t>Pain </a:t>
                      </a:r>
                      <a:r>
                        <a:rPr lang="fr-FR" sz="1800" kern="1200" baseline="30000" dirty="0">
                          <a:solidFill>
                            <a:schemeClr val="dk1"/>
                          </a:solidFill>
                          <a:latin typeface="+mn-lt"/>
                          <a:ea typeface="+mn-ea"/>
                          <a:cs typeface="+mn-cs"/>
                        </a:rPr>
                        <a:t>e</a:t>
                      </a:r>
                    </a:p>
                    <a:p>
                      <a:pPr marL="285750" indent="-285750">
                        <a:buFontTx/>
                        <a:buChar char="-"/>
                      </a:pPr>
                      <a:r>
                        <a:rPr lang="fr-FR" baseline="0" dirty="0"/>
                        <a:t>Yaourt</a:t>
                      </a:r>
                    </a:p>
                    <a:p>
                      <a:pPr marL="285750" indent="-285750">
                        <a:buFontTx/>
                        <a:buChar char="-"/>
                      </a:pPr>
                      <a:r>
                        <a:rPr lang="fr-FR" baseline="0" dirty="0"/>
                        <a:t>Compote de poires</a:t>
                      </a:r>
                    </a:p>
                    <a:p>
                      <a:pPr marL="285750" indent="-285750">
                        <a:buFontTx/>
                        <a:buChar char="-"/>
                      </a:pPr>
                      <a:r>
                        <a:rPr lang="fr-FR" baseline="0" dirty="0"/>
                        <a:t>Eau</a:t>
                      </a:r>
                      <a:endParaRPr lang="fr-FR" dirty="0"/>
                    </a:p>
                  </a:txBody>
                  <a:tcPr/>
                </a:tc>
                <a:extLst>
                  <a:ext uri="{0D108BD9-81ED-4DB2-BD59-A6C34878D82A}">
                    <a16:rowId xmlns:a16="http://schemas.microsoft.com/office/drawing/2014/main" xmlns="" val="10002"/>
                  </a:ext>
                </a:extLst>
              </a:tr>
              <a:tr h="1382073">
                <a:tc>
                  <a:txBody>
                    <a:bodyPr/>
                    <a:lstStyle/>
                    <a:p>
                      <a:r>
                        <a:rPr lang="fr-FR" b="1" u="none" dirty="0"/>
                        <a:t>Gouter</a:t>
                      </a:r>
                    </a:p>
                    <a:p>
                      <a:pPr marL="285750" indent="-285750">
                        <a:buFontTx/>
                        <a:buChar char="-"/>
                      </a:pPr>
                      <a:r>
                        <a:rPr lang="fr-FR" sz="1800" kern="1200" dirty="0">
                          <a:solidFill>
                            <a:schemeClr val="dk1"/>
                          </a:solidFill>
                          <a:latin typeface="+mn-lt"/>
                          <a:ea typeface="+mn-ea"/>
                          <a:cs typeface="+mn-cs"/>
                        </a:rPr>
                        <a:t>Produit laitier ou lait </a:t>
                      </a:r>
                      <a:r>
                        <a:rPr lang="fr-FR" sz="1800" kern="1200" baseline="30000" dirty="0">
                          <a:solidFill>
                            <a:schemeClr val="dk1"/>
                          </a:solidFill>
                          <a:latin typeface="+mn-lt"/>
                          <a:ea typeface="+mn-ea"/>
                          <a:cs typeface="+mn-cs"/>
                        </a:rPr>
                        <a:t>d</a:t>
                      </a:r>
                    </a:p>
                    <a:p>
                      <a:pPr marL="285750" indent="-285750" algn="l" defTabSz="914400" rtl="0" eaLnBrk="1" latinLnBrk="0" hangingPunct="1">
                        <a:buFontTx/>
                        <a:buChar char="-"/>
                      </a:pPr>
                      <a:r>
                        <a:rPr lang="fr-FR" sz="1800" kern="1200" dirty="0">
                          <a:solidFill>
                            <a:schemeClr val="dk1"/>
                          </a:solidFill>
                          <a:latin typeface="+mn-lt"/>
                          <a:ea typeface="+mn-ea"/>
                          <a:cs typeface="+mn-cs"/>
                        </a:rPr>
                        <a:t>Pain </a:t>
                      </a:r>
                      <a:r>
                        <a:rPr lang="fr-FR" sz="1800" kern="1200" baseline="30000" dirty="0">
                          <a:solidFill>
                            <a:schemeClr val="dk1"/>
                          </a:solidFill>
                          <a:latin typeface="+mn-lt"/>
                          <a:ea typeface="+mn-ea"/>
                          <a:cs typeface="+mn-cs"/>
                        </a:rPr>
                        <a:t>e</a:t>
                      </a:r>
                    </a:p>
                    <a:p>
                      <a:pPr marL="285750" indent="-285750" algn="l" defTabSz="914400" rtl="0" eaLnBrk="1" latinLnBrk="0" hangingPunct="1">
                        <a:buFontTx/>
                        <a:buChar char="-"/>
                      </a:pPr>
                      <a:r>
                        <a:rPr lang="fr-FR" sz="1800" kern="1200" dirty="0">
                          <a:solidFill>
                            <a:schemeClr val="dk1"/>
                          </a:solidFill>
                          <a:latin typeface="+mn-lt"/>
                          <a:ea typeface="+mn-ea"/>
                          <a:cs typeface="+mn-cs"/>
                        </a:rPr>
                        <a:t>Produits sucré ou fruit</a:t>
                      </a:r>
                    </a:p>
                  </a:txBody>
                  <a:tcPr/>
                </a:tc>
                <a:tc>
                  <a:txBody>
                    <a:bodyPr/>
                    <a:lstStyle/>
                    <a:p>
                      <a:endParaRPr lang="fr-FR" dirty="0"/>
                    </a:p>
                    <a:p>
                      <a:pPr marL="285750" indent="-285750">
                        <a:buFontTx/>
                        <a:buChar char="-"/>
                      </a:pPr>
                      <a:r>
                        <a:rPr lang="fr-FR" baseline="0" dirty="0"/>
                        <a:t>Petit suisse</a:t>
                      </a:r>
                    </a:p>
                    <a:p>
                      <a:pPr marL="285750" indent="-285750">
                        <a:buFontTx/>
                        <a:buChar char="-"/>
                      </a:pPr>
                      <a:r>
                        <a:rPr lang="fr-FR" baseline="0" dirty="0"/>
                        <a:t>Biscuits</a:t>
                      </a:r>
                    </a:p>
                    <a:p>
                      <a:pPr marL="285750" indent="-285750">
                        <a:buFontTx/>
                        <a:buChar char="-"/>
                      </a:pPr>
                      <a:r>
                        <a:rPr lang="fr-FR" baseline="0" dirty="0"/>
                        <a:t>Jus d’oranges pressée</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172729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74</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1382580199"/>
              </p:ext>
            </p:extLst>
          </p:nvPr>
        </p:nvGraphicFramePr>
        <p:xfrm>
          <a:off x="4694534" y="2100794"/>
          <a:ext cx="7224340" cy="2950502"/>
        </p:xfrm>
        <a:graphic>
          <a:graphicData uri="http://schemas.openxmlformats.org/drawingml/2006/table">
            <a:tbl>
              <a:tblPr firstRow="1" bandRow="1">
                <a:tableStyleId>{21E4AEA4-8DFA-4A89-87EB-49C32662AFE0}</a:tableStyleId>
              </a:tblPr>
              <a:tblGrid>
                <a:gridCol w="3158877">
                  <a:extLst>
                    <a:ext uri="{9D8B030D-6E8A-4147-A177-3AD203B41FA5}">
                      <a16:colId xmlns:a16="http://schemas.microsoft.com/office/drawing/2014/main" xmlns="" val="20000"/>
                    </a:ext>
                  </a:extLst>
                </a:gridCol>
                <a:gridCol w="4065463">
                  <a:extLst>
                    <a:ext uri="{9D8B030D-6E8A-4147-A177-3AD203B41FA5}">
                      <a16:colId xmlns:a16="http://schemas.microsoft.com/office/drawing/2014/main" xmlns="" val="20001"/>
                    </a:ext>
                  </a:extLst>
                </a:gridCol>
              </a:tblGrid>
              <a:tr h="664502">
                <a:tc>
                  <a:txBody>
                    <a:bodyPr/>
                    <a:lstStyle/>
                    <a:p>
                      <a:endParaRPr lang="fr-FR" dirty="0"/>
                    </a:p>
                  </a:txBody>
                  <a:tcPr>
                    <a:solidFill>
                      <a:schemeClr val="bg1"/>
                    </a:solidFill>
                  </a:tcPr>
                </a:tc>
                <a:tc>
                  <a:txBody>
                    <a:bodyPr/>
                    <a:lstStyle/>
                    <a:p>
                      <a:pPr algn="ctr"/>
                      <a:r>
                        <a:rPr lang="fr-FR" sz="3600" dirty="0"/>
                        <a:t>Vendredi</a:t>
                      </a:r>
                    </a:p>
                  </a:txBody>
                  <a:tcPr anchor="ctr"/>
                </a:tc>
                <a:extLst>
                  <a:ext uri="{0D108BD9-81ED-4DB2-BD59-A6C34878D82A}">
                    <a16:rowId xmlns:a16="http://schemas.microsoft.com/office/drawing/2014/main" xmlns="" val="10000"/>
                  </a:ext>
                </a:extLst>
              </a:tr>
              <a:tr h="1705910">
                <a:tc>
                  <a:txBody>
                    <a:bodyPr/>
                    <a:lstStyle/>
                    <a:p>
                      <a:r>
                        <a:rPr lang="fr-FR" b="1" dirty="0"/>
                        <a:t>Repas du soir </a:t>
                      </a:r>
                      <a:r>
                        <a:rPr lang="fr-FR" b="1" baseline="0" dirty="0"/>
                        <a:t>:</a:t>
                      </a:r>
                    </a:p>
                    <a:p>
                      <a:pPr marL="285750" indent="-285750">
                        <a:buFontTx/>
                        <a:buChar char="-"/>
                      </a:pPr>
                      <a:r>
                        <a:rPr lang="fr-FR" baseline="0" dirty="0"/>
                        <a:t>Potage</a:t>
                      </a:r>
                    </a:p>
                    <a:p>
                      <a:pPr marL="285750" indent="-285750">
                        <a:buFontTx/>
                        <a:buChar char="-"/>
                      </a:pPr>
                      <a:r>
                        <a:rPr lang="fr-FR" baseline="0" dirty="0"/>
                        <a:t>VPO</a:t>
                      </a:r>
                    </a:p>
                    <a:p>
                      <a:pPr marL="285750" indent="-285750">
                        <a:buFontTx/>
                        <a:buChar char="-"/>
                      </a:pPr>
                      <a:r>
                        <a:rPr lang="fr-FR" baseline="0" dirty="0"/>
                        <a:t>Légumes cuits</a:t>
                      </a:r>
                    </a:p>
                    <a:p>
                      <a:pPr marL="285750" indent="-285750">
                        <a:buFontTx/>
                        <a:buChar char="-"/>
                      </a:pPr>
                      <a:r>
                        <a:rPr lang="fr-FR" baseline="0" dirty="0"/>
                        <a:t>Féculent ou pain</a:t>
                      </a:r>
                    </a:p>
                    <a:p>
                      <a:pPr marL="285750" indent="-285750">
                        <a:buFontTx/>
                        <a:buChar char="-"/>
                      </a:pPr>
                      <a:r>
                        <a:rPr lang="fr-FR" baseline="0" dirty="0"/>
                        <a:t>Produit laitier</a:t>
                      </a:r>
                    </a:p>
                    <a:p>
                      <a:pPr marL="285750" indent="-285750">
                        <a:buFontTx/>
                        <a:buChar char="-"/>
                      </a:pPr>
                      <a:r>
                        <a:rPr lang="fr-FR" baseline="0" dirty="0"/>
                        <a:t>Fruit</a:t>
                      </a:r>
                    </a:p>
                    <a:p>
                      <a:pPr marL="285750" indent="-285750">
                        <a:buFontTx/>
                        <a:buChar char="-"/>
                      </a:pPr>
                      <a:r>
                        <a:rPr lang="fr-FR" baseline="0" dirty="0"/>
                        <a:t>boisson</a:t>
                      </a:r>
                    </a:p>
                  </a:txBody>
                  <a:tcPr/>
                </a:tc>
                <a:tc>
                  <a:txBody>
                    <a:bodyPr/>
                    <a:lstStyle/>
                    <a:p>
                      <a:endParaRPr lang="fr-FR" baseline="0" dirty="0"/>
                    </a:p>
                    <a:p>
                      <a:pPr marL="285750" indent="-285750">
                        <a:buFontTx/>
                        <a:buChar char="-"/>
                      </a:pPr>
                      <a:r>
                        <a:rPr lang="fr-FR" baseline="0" dirty="0"/>
                        <a:t>Potage aux poireaux</a:t>
                      </a:r>
                    </a:p>
                    <a:p>
                      <a:pPr marL="285750" indent="-285750">
                        <a:buFontTx/>
                        <a:buChar char="-"/>
                      </a:pPr>
                      <a:r>
                        <a:rPr lang="fr-FR" baseline="0" dirty="0"/>
                        <a:t>Omelette</a:t>
                      </a:r>
                    </a:p>
                    <a:p>
                      <a:pPr marL="285750" indent="-285750">
                        <a:buFontTx/>
                        <a:buChar char="-"/>
                      </a:pPr>
                      <a:r>
                        <a:rPr lang="fr-FR" baseline="0" dirty="0"/>
                        <a:t>Épinards</a:t>
                      </a:r>
                    </a:p>
                    <a:p>
                      <a:pPr marL="285750" indent="-285750">
                        <a:buFontTx/>
                        <a:buChar char="-"/>
                      </a:pPr>
                      <a:r>
                        <a:rPr lang="fr-FR" baseline="0" dirty="0"/>
                        <a:t>Pain </a:t>
                      </a:r>
                      <a:r>
                        <a:rPr lang="fr-FR" baseline="30000" dirty="0"/>
                        <a:t>e</a:t>
                      </a:r>
                    </a:p>
                    <a:p>
                      <a:pPr marL="285750" indent="-285750">
                        <a:buFontTx/>
                        <a:buChar char="-"/>
                      </a:pPr>
                      <a:r>
                        <a:rPr lang="fr-FR" baseline="0" dirty="0"/>
                        <a:t>Tapioca au lait</a:t>
                      </a:r>
                    </a:p>
                    <a:p>
                      <a:pPr marL="285750" indent="-285750">
                        <a:buFontTx/>
                        <a:buChar char="-"/>
                      </a:pPr>
                      <a:r>
                        <a:rPr lang="fr-FR" baseline="0" dirty="0"/>
                        <a:t>Abricots</a:t>
                      </a:r>
                    </a:p>
                    <a:p>
                      <a:pPr marL="285750" indent="-285750">
                        <a:buFontTx/>
                        <a:buChar char="-"/>
                      </a:pPr>
                      <a:r>
                        <a:rPr lang="fr-FR" baseline="0" dirty="0"/>
                        <a:t>Eau</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061441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75</a:t>
            </a:fld>
            <a:endParaRPr lang="fr-FR" dirty="0"/>
          </a:p>
        </p:txBody>
      </p:sp>
      <p:sp>
        <p:nvSpPr>
          <p:cNvPr id="10"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marL="514350" indent="-514350" algn="ctr">
              <a:buFont typeface="+mj-lt"/>
              <a:buAutoNum type="arabicPeriod" startAt="4"/>
            </a:pPr>
            <a:r>
              <a:rPr lang="fr-FR" sz="2800" b="1" dirty="0"/>
              <a:t>Les menus équilibrés pour le grand enfant</a:t>
            </a:r>
            <a:endParaRPr lang="fr-FR" dirty="0"/>
          </a:p>
          <a:p>
            <a:pPr algn="ctr"/>
            <a:endParaRPr lang="fr-FR" dirty="0"/>
          </a:p>
        </p:txBody>
      </p:sp>
      <p:pic>
        <p:nvPicPr>
          <p:cNvPr id="1026" name="Picture 2" descr="5 aliments que les enfants devraient manger tous les jo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86" y="3357444"/>
            <a:ext cx="3932237" cy="299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1104721498"/>
              </p:ext>
            </p:extLst>
          </p:nvPr>
        </p:nvGraphicFramePr>
        <p:xfrm>
          <a:off x="4694534" y="1117164"/>
          <a:ext cx="7224340" cy="4846320"/>
        </p:xfrm>
        <a:graphic>
          <a:graphicData uri="http://schemas.openxmlformats.org/drawingml/2006/table">
            <a:tbl>
              <a:tblPr firstRow="1" bandRow="1">
                <a:tableStyleId>{5C22544A-7EE6-4342-B048-85BDC9FD1C3A}</a:tableStyleId>
              </a:tblPr>
              <a:tblGrid>
                <a:gridCol w="7224340">
                  <a:extLst>
                    <a:ext uri="{9D8B030D-6E8A-4147-A177-3AD203B41FA5}">
                      <a16:colId xmlns:a16="http://schemas.microsoft.com/office/drawing/2014/main" xmlns="" val="20000"/>
                    </a:ext>
                  </a:extLst>
                </a:gridCol>
              </a:tblGrid>
              <a:tr h="2370412">
                <a:tc>
                  <a:txBody>
                    <a:bodyPr/>
                    <a:lstStyle/>
                    <a:p>
                      <a:pPr marL="342900" indent="-342900">
                        <a:buFont typeface="+mj-lt"/>
                        <a:buAutoNum type="alphaLcPeriod"/>
                      </a:pPr>
                      <a:r>
                        <a:rPr lang="fr-FR" sz="2400" baseline="0" dirty="0"/>
                        <a:t>Ce tableau est donné à titre indicatif; de grandes variations sont possible selon la saison et les goûts de l’enfant.</a:t>
                      </a:r>
                    </a:p>
                    <a:p>
                      <a:pPr marL="342900" indent="-342900">
                        <a:buFont typeface="+mj-lt"/>
                        <a:buAutoNum type="alphaLcPeriod"/>
                      </a:pPr>
                      <a:endParaRPr lang="fr-FR" sz="2400" baseline="0" dirty="0"/>
                    </a:p>
                    <a:p>
                      <a:pPr marL="342900" indent="-342900">
                        <a:buFont typeface="+mj-lt"/>
                        <a:buAutoNum type="alphaLcPeriod"/>
                      </a:pPr>
                      <a:r>
                        <a:rPr lang="fr-FR" sz="2400" baseline="0" dirty="0"/>
                        <a:t>Huile de tournesol + citron + persil</a:t>
                      </a:r>
                    </a:p>
                    <a:p>
                      <a:pPr marL="342900" indent="-342900">
                        <a:buFont typeface="+mj-lt"/>
                        <a:buAutoNum type="alphaLcPeriod"/>
                      </a:pPr>
                      <a:endParaRPr lang="fr-FR" sz="2400" baseline="0" dirty="0"/>
                    </a:p>
                    <a:p>
                      <a:pPr marL="342900" indent="-342900">
                        <a:buFont typeface="+mj-lt"/>
                        <a:buAutoNum type="alphaLcPeriod"/>
                      </a:pPr>
                      <a:r>
                        <a:rPr lang="fr-FR" sz="2400" baseline="0" dirty="0"/>
                        <a:t>+ beurre cru fondu dans l’un des plats</a:t>
                      </a:r>
                    </a:p>
                    <a:p>
                      <a:pPr marL="342900" indent="-342900">
                        <a:buFont typeface="+mj-lt"/>
                        <a:buAutoNum type="alphaLcPeriod"/>
                      </a:pPr>
                      <a:endParaRPr lang="fr-FR" sz="2400" baseline="0" dirty="0"/>
                    </a:p>
                    <a:p>
                      <a:pPr marL="342900" indent="-342900">
                        <a:buFont typeface="+mj-lt"/>
                        <a:buAutoNum type="alphaLcPeriod"/>
                      </a:pPr>
                      <a:r>
                        <a:rPr lang="fr-FR" sz="2400" baseline="0" dirty="0"/>
                        <a:t>Lait UHT ½ écrémé</a:t>
                      </a:r>
                    </a:p>
                    <a:p>
                      <a:pPr marL="342900" indent="-342900">
                        <a:buFont typeface="+mj-lt"/>
                        <a:buAutoNum type="alphaLcPeriod"/>
                      </a:pPr>
                      <a:endParaRPr lang="fr-FR" sz="2400" baseline="0" dirty="0"/>
                    </a:p>
                    <a:p>
                      <a:pPr marL="342900" indent="-342900">
                        <a:buFont typeface="+mj-lt"/>
                        <a:buAutoNum type="alphaLcPeriod"/>
                      </a:pPr>
                      <a:r>
                        <a:rPr lang="fr-FR" sz="2400" baseline="0" dirty="0"/>
                        <a:t>Le pain doit être proposé à tous les repas (y compris ceux ou il y a un plat de féculent). Minimum 40 g de pain par repas (conseil national de l’alimentation).</a:t>
                      </a:r>
                    </a:p>
                  </a:txBody>
                  <a:tcPr>
                    <a:solidFill>
                      <a:srgbClr val="FF0000"/>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0923404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 biberon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76</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74773" y="500594"/>
            <a:ext cx="6786905" cy="707886"/>
          </a:xfrm>
          <a:prstGeom prst="rect">
            <a:avLst/>
          </a:prstGeom>
          <a:noFill/>
        </p:spPr>
        <p:txBody>
          <a:bodyPr wrap="square" rtlCol="0">
            <a:spAutoFit/>
          </a:bodyPr>
          <a:lstStyle/>
          <a:p>
            <a:pPr algn="ctr"/>
            <a:r>
              <a:rPr lang="fr-FR" sz="4000" b="1" cap="small" dirty="0">
                <a:effectLst>
                  <a:outerShdw blurRad="38100" dist="38100" dir="2700000" algn="tl">
                    <a:srgbClr val="000000">
                      <a:alpha val="43137"/>
                    </a:srgbClr>
                  </a:outerShdw>
                </a:effectLst>
              </a:rPr>
              <a:t>La Réalisation des Biberons</a:t>
            </a:r>
          </a:p>
        </p:txBody>
      </p:sp>
      <p:pic>
        <p:nvPicPr>
          <p:cNvPr id="10" name="Image 9"/>
          <p:cNvPicPr>
            <a:picLocks noChangeAspect="1"/>
          </p:cNvPicPr>
          <p:nvPr/>
        </p:nvPicPr>
        <p:blipFill>
          <a:blip r:embed="rId2"/>
          <a:stretch>
            <a:fillRect/>
          </a:stretch>
        </p:blipFill>
        <p:spPr>
          <a:xfrm>
            <a:off x="295386" y="3564430"/>
            <a:ext cx="4290061" cy="2029546"/>
          </a:xfrm>
          <a:prstGeom prst="rect">
            <a:avLst/>
          </a:prstGeom>
        </p:spPr>
      </p:pic>
      <p:pic>
        <p:nvPicPr>
          <p:cNvPr id="1028" name="Picture 4" descr="L'alimentation du bébé : le lait artifici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738" y="2018789"/>
            <a:ext cx="6890515" cy="43818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763871" y="1208480"/>
            <a:ext cx="3218329" cy="6068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Annexe 1</a:t>
            </a:r>
            <a:r>
              <a:rPr lang="fr-FR" dirty="0"/>
              <a:t> </a:t>
            </a:r>
          </a:p>
        </p:txBody>
      </p:sp>
    </p:spTree>
    <p:extLst>
      <p:ext uri="{BB962C8B-B14F-4D97-AF65-F5344CB8AC3E}">
        <p14:creationId xmlns:p14="http://schemas.microsoft.com/office/powerpoint/2010/main" val="328845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77</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mment etudie-t-on le sommeil">
            <a:extLst>
              <a:ext uri="{FF2B5EF4-FFF2-40B4-BE49-F238E27FC236}">
                <a16:creationId xmlns:a16="http://schemas.microsoft.com/office/drawing/2014/main" xmlns="" id="{1A6ECBCB-DC20-433E-A983-1AB76F8DF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500593"/>
            <a:ext cx="5257801" cy="578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76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78</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xmlns="" id="{E4470731-94F9-4A6A-A820-2D2A45B6649E}"/>
              </a:ext>
            </a:extLst>
          </p:cNvPr>
          <p:cNvSpPr txBox="1"/>
          <p:nvPr/>
        </p:nvSpPr>
        <p:spPr>
          <a:xfrm>
            <a:off x="5313680" y="609600"/>
            <a:ext cx="6583680" cy="4924425"/>
          </a:xfrm>
          <a:prstGeom prst="rect">
            <a:avLst/>
          </a:prstGeom>
          <a:noFill/>
        </p:spPr>
        <p:txBody>
          <a:bodyPr wrap="square" rtlCol="0">
            <a:spAutoFit/>
          </a:bodyPr>
          <a:lstStyle/>
          <a:p>
            <a:pPr marL="342900" indent="-342900">
              <a:buFont typeface="+mj-lt"/>
              <a:buAutoNum type="arabicPeriod"/>
            </a:pPr>
            <a:r>
              <a:rPr lang="fr-FR" sz="3200" b="1" dirty="0"/>
              <a:t>Rôle du Sommeil</a:t>
            </a:r>
          </a:p>
          <a:p>
            <a:pPr marL="342900" indent="-342900">
              <a:buFont typeface="+mj-lt"/>
              <a:buAutoNum type="arabicPeriod"/>
            </a:pPr>
            <a:endParaRPr lang="fr-FR" dirty="0"/>
          </a:p>
          <a:p>
            <a:pPr marL="285750" indent="-285750">
              <a:buFontTx/>
              <a:buChar char="-"/>
            </a:pPr>
            <a:r>
              <a:rPr lang="fr-FR" sz="2400" dirty="0"/>
              <a:t>Réparer la fatigue physique ;</a:t>
            </a:r>
          </a:p>
          <a:p>
            <a:endParaRPr lang="fr-FR" sz="2400" dirty="0"/>
          </a:p>
          <a:p>
            <a:pPr marL="285750" indent="-285750">
              <a:buFontTx/>
              <a:buChar char="-"/>
            </a:pPr>
            <a:r>
              <a:rPr lang="fr-FR" sz="2400" dirty="0"/>
              <a:t>Fabriquer des anticorps </a:t>
            </a:r>
            <a:br>
              <a:rPr lang="fr-FR" sz="2400" dirty="0"/>
            </a:br>
            <a:r>
              <a:rPr lang="fr-FR" sz="2400" dirty="0"/>
              <a:t>et l’hormone de croissance ;</a:t>
            </a:r>
          </a:p>
          <a:p>
            <a:pPr marL="285750" indent="-285750">
              <a:buFontTx/>
              <a:buChar char="-"/>
            </a:pPr>
            <a:r>
              <a:rPr lang="fr-FR" sz="2400" dirty="0"/>
              <a:t>Récupérer de la fatigue nerveuse ;</a:t>
            </a:r>
          </a:p>
          <a:p>
            <a:endParaRPr lang="fr-FR" sz="2400" dirty="0"/>
          </a:p>
          <a:p>
            <a:pPr marL="285750" indent="-285750">
              <a:buFontTx/>
              <a:buChar char="-"/>
            </a:pPr>
            <a:r>
              <a:rPr lang="fr-FR" sz="2400" dirty="0"/>
              <a:t>Permettre la mémorisation </a:t>
            </a:r>
            <a:br>
              <a:rPr lang="fr-FR" sz="2400" dirty="0"/>
            </a:br>
            <a:r>
              <a:rPr lang="fr-FR" sz="2400" dirty="0"/>
              <a:t>des acquisitions et des apprentissage ;</a:t>
            </a:r>
          </a:p>
          <a:p>
            <a:endParaRPr lang="fr-FR" sz="2400" dirty="0"/>
          </a:p>
          <a:p>
            <a:pPr marL="285750" indent="-285750">
              <a:buFontTx/>
              <a:buChar char="-"/>
            </a:pPr>
            <a:r>
              <a:rPr lang="fr-FR" sz="2400" dirty="0"/>
              <a:t>Chez l’enfant permettre </a:t>
            </a:r>
            <a:br>
              <a:rPr lang="fr-FR" sz="2400" dirty="0"/>
            </a:br>
            <a:r>
              <a:rPr lang="fr-FR" sz="2400" dirty="0"/>
              <a:t>la maturation du système nerveux.</a:t>
            </a:r>
          </a:p>
        </p:txBody>
      </p:sp>
    </p:spTree>
    <p:extLst>
      <p:ext uri="{BB962C8B-B14F-4D97-AF65-F5344CB8AC3E}">
        <p14:creationId xmlns:p14="http://schemas.microsoft.com/office/powerpoint/2010/main" val="1075255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79</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xmlns="" id="{E4470731-94F9-4A6A-A820-2D2A45B6649E}"/>
              </a:ext>
            </a:extLst>
          </p:cNvPr>
          <p:cNvSpPr txBox="1"/>
          <p:nvPr/>
        </p:nvSpPr>
        <p:spPr>
          <a:xfrm>
            <a:off x="5313680" y="609600"/>
            <a:ext cx="6583680" cy="5386090"/>
          </a:xfrm>
          <a:prstGeom prst="rect">
            <a:avLst/>
          </a:prstGeom>
          <a:noFill/>
        </p:spPr>
        <p:txBody>
          <a:bodyPr wrap="square" rtlCol="0">
            <a:spAutoFit/>
          </a:bodyPr>
          <a:lstStyle/>
          <a:p>
            <a:pPr marL="514350" indent="-514350">
              <a:buFont typeface="+mj-lt"/>
              <a:buAutoNum type="arabicPeriod" startAt="2"/>
            </a:pPr>
            <a:r>
              <a:rPr lang="fr-FR" sz="3200" b="1" dirty="0"/>
              <a:t>Différentes phases du sommeil</a:t>
            </a:r>
          </a:p>
          <a:p>
            <a:r>
              <a:rPr lang="fr-FR" sz="2400" dirty="0"/>
              <a:t>Le sommeil se déroule par cycles de 90 minutes en moyenne, chaque cycle se décompose en 5 stade d’environ 20 minutes chacun.</a:t>
            </a:r>
          </a:p>
          <a:p>
            <a:endParaRPr lang="fr-FR" sz="2400" dirty="0"/>
          </a:p>
          <a:p>
            <a:r>
              <a:rPr lang="fr-FR" sz="2400" b="1" dirty="0"/>
              <a:t>Le sommeil lent se décompose de 4 stades :</a:t>
            </a:r>
          </a:p>
          <a:p>
            <a:endParaRPr lang="fr-FR" sz="2400" dirty="0"/>
          </a:p>
          <a:p>
            <a:pPr marL="457200" indent="-457200">
              <a:buFont typeface="+mj-lt"/>
              <a:buAutoNum type="arabicParenR"/>
            </a:pPr>
            <a:r>
              <a:rPr lang="fr-FR" sz="2400" dirty="0"/>
              <a:t>Sommeil lent et très léger ;</a:t>
            </a:r>
          </a:p>
          <a:p>
            <a:pPr marL="457200" indent="-457200">
              <a:buFont typeface="+mj-lt"/>
              <a:buAutoNum type="arabicParenR"/>
            </a:pPr>
            <a:r>
              <a:rPr lang="fr-FR" sz="2400" dirty="0"/>
              <a:t>Sommeil lent léger ;</a:t>
            </a:r>
          </a:p>
          <a:p>
            <a:pPr marL="457200" indent="-457200">
              <a:buFont typeface="+mj-lt"/>
              <a:buAutoNum type="arabicParenR"/>
            </a:pPr>
            <a:r>
              <a:rPr lang="fr-FR" sz="2400" dirty="0"/>
              <a:t>Sommeil lent profond ;</a:t>
            </a:r>
          </a:p>
          <a:p>
            <a:pPr marL="457200" indent="-457200">
              <a:buFont typeface="+mj-lt"/>
              <a:buAutoNum type="arabicParenR"/>
            </a:pPr>
            <a:r>
              <a:rPr lang="fr-FR" sz="2400" dirty="0"/>
              <a:t>Sommeil lent très profond.</a:t>
            </a:r>
          </a:p>
          <a:p>
            <a:pPr marL="457200" indent="-457200">
              <a:buFont typeface="+mj-lt"/>
              <a:buAutoNum type="arabicParenR"/>
            </a:pPr>
            <a:endParaRPr lang="fr-FR" sz="2400" dirty="0"/>
          </a:p>
          <a:p>
            <a:r>
              <a:rPr lang="fr-FR" sz="2400" b="1" dirty="0"/>
              <a:t>Le sommeil paradoxal ou stade 5 (sommeil des rêves)</a:t>
            </a:r>
          </a:p>
        </p:txBody>
      </p:sp>
    </p:spTree>
    <p:extLst>
      <p:ext uri="{BB962C8B-B14F-4D97-AF65-F5344CB8AC3E}">
        <p14:creationId xmlns:p14="http://schemas.microsoft.com/office/powerpoint/2010/main" val="85873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 nourrisson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94936" y="1300694"/>
            <a:ext cx="7121053" cy="3016210"/>
          </a:xfrm>
          <a:prstGeom prst="rect">
            <a:avLst/>
          </a:prstGeom>
          <a:noFill/>
        </p:spPr>
        <p:txBody>
          <a:bodyPr wrap="square" rtlCol="0">
            <a:spAutoFit/>
          </a:bodyPr>
          <a:lstStyle/>
          <a:p>
            <a:pPr algn="just"/>
            <a:r>
              <a:rPr lang="fr-FR" sz="2800" b="1" dirty="0"/>
              <a:t>Dans l’alimentation du nourrisson plusieurs étapes adaptées à sa physiologie sont à respecter.</a:t>
            </a:r>
          </a:p>
          <a:p>
            <a:pPr algn="just"/>
            <a:endParaRPr lang="fr-FR" sz="2400" dirty="0"/>
          </a:p>
          <a:p>
            <a:pPr algn="just"/>
            <a:endParaRPr lang="fr-FR" sz="1000" dirty="0"/>
          </a:p>
          <a:p>
            <a:pPr marL="342900" indent="-342900" algn="just">
              <a:buFontTx/>
              <a:buChar char="-"/>
            </a:pPr>
            <a:r>
              <a:rPr lang="fr-FR" sz="2400" b="1" dirty="0"/>
              <a:t>La première période </a:t>
            </a:r>
            <a:r>
              <a:rPr lang="fr-FR" sz="2400" dirty="0"/>
              <a:t>couvre les deux premiers mois : de la naissance à 4 mois révolus, l’alimentation est exclusivement lactée ou presque.</a:t>
            </a:r>
          </a:p>
        </p:txBody>
      </p:sp>
      <p:pic>
        <p:nvPicPr>
          <p:cNvPr id="7172" name="Picture 4" descr="Plan nutritionnel | HiPP B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674" y="3226661"/>
            <a:ext cx="3932237" cy="308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252116"/>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80</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xmlns="" id="{E4470731-94F9-4A6A-A820-2D2A45B6649E}"/>
              </a:ext>
            </a:extLst>
          </p:cNvPr>
          <p:cNvSpPr txBox="1"/>
          <p:nvPr/>
        </p:nvSpPr>
        <p:spPr>
          <a:xfrm>
            <a:off x="5318760" y="1413063"/>
            <a:ext cx="6583680" cy="4031873"/>
          </a:xfrm>
          <a:prstGeom prst="rect">
            <a:avLst/>
          </a:prstGeom>
          <a:noFill/>
        </p:spPr>
        <p:txBody>
          <a:bodyPr wrap="square" rtlCol="0">
            <a:spAutoFit/>
          </a:bodyPr>
          <a:lstStyle/>
          <a:p>
            <a:pPr marL="514350" indent="-514350" algn="ctr">
              <a:buFont typeface="+mj-lt"/>
              <a:buAutoNum type="arabicPeriod" startAt="3"/>
            </a:pPr>
            <a:r>
              <a:rPr lang="fr-FR" sz="3200" b="1" dirty="0"/>
              <a:t>Temps moyens du sommeil en fonction de l’âge</a:t>
            </a:r>
          </a:p>
          <a:p>
            <a:pPr algn="ctr"/>
            <a:endParaRPr lang="fr-FR" sz="2400" dirty="0"/>
          </a:p>
          <a:p>
            <a:r>
              <a:rPr lang="fr-FR" sz="2400" dirty="0"/>
              <a:t>Nouveau né :	  </a:t>
            </a:r>
            <a:r>
              <a:rPr lang="fr-FR" sz="2400" dirty="0">
                <a:sym typeface="Wingdings" panose="05000000000000000000" pitchFamily="2" charset="2"/>
              </a:rPr>
              <a:t></a:t>
            </a:r>
            <a:r>
              <a:rPr lang="fr-FR" sz="2400" dirty="0"/>
              <a:t>	18 heures</a:t>
            </a:r>
          </a:p>
          <a:p>
            <a:r>
              <a:rPr lang="fr-FR" sz="2400" dirty="0"/>
              <a:t>1 an : 		  </a:t>
            </a:r>
            <a:r>
              <a:rPr lang="fr-FR" sz="2400" dirty="0">
                <a:sym typeface="Wingdings" panose="05000000000000000000" pitchFamily="2" charset="2"/>
              </a:rPr>
              <a:t></a:t>
            </a:r>
            <a:r>
              <a:rPr lang="fr-FR" sz="2400" dirty="0"/>
              <a:t>	14 heures</a:t>
            </a:r>
          </a:p>
          <a:p>
            <a:r>
              <a:rPr lang="fr-FR" sz="2400" dirty="0"/>
              <a:t>2 ans :		  </a:t>
            </a:r>
            <a:r>
              <a:rPr lang="fr-FR" sz="2400" dirty="0">
                <a:sym typeface="Wingdings" panose="05000000000000000000" pitchFamily="2" charset="2"/>
              </a:rPr>
              <a:t></a:t>
            </a:r>
            <a:r>
              <a:rPr lang="fr-FR" sz="2400" dirty="0"/>
              <a:t>	13 heures</a:t>
            </a:r>
          </a:p>
          <a:p>
            <a:r>
              <a:rPr lang="fr-FR" sz="2400" dirty="0"/>
              <a:t>Adolescent :	  </a:t>
            </a:r>
            <a:r>
              <a:rPr lang="fr-FR" sz="2400" dirty="0">
                <a:sym typeface="Wingdings" panose="05000000000000000000" pitchFamily="2" charset="2"/>
              </a:rPr>
              <a:t></a:t>
            </a:r>
            <a:r>
              <a:rPr lang="fr-FR" sz="2400" dirty="0"/>
              <a:t>	9 heures</a:t>
            </a:r>
          </a:p>
          <a:p>
            <a:r>
              <a:rPr lang="fr-FR" sz="2400" dirty="0"/>
              <a:t>Adulte :	  </a:t>
            </a:r>
            <a:r>
              <a:rPr lang="fr-FR" sz="2400" dirty="0">
                <a:sym typeface="Wingdings" panose="05000000000000000000" pitchFamily="2" charset="2"/>
              </a:rPr>
              <a:t></a:t>
            </a:r>
            <a:r>
              <a:rPr lang="fr-FR" sz="2400" dirty="0"/>
              <a:t>	8 heures</a:t>
            </a:r>
          </a:p>
          <a:p>
            <a:r>
              <a:rPr lang="fr-FR" sz="2400" dirty="0"/>
              <a:t>Personne âgé :	  </a:t>
            </a:r>
            <a:r>
              <a:rPr lang="fr-FR" sz="2400" dirty="0">
                <a:sym typeface="Wingdings" panose="05000000000000000000" pitchFamily="2" charset="2"/>
              </a:rPr>
              <a:t></a:t>
            </a:r>
            <a:r>
              <a:rPr lang="fr-FR" sz="2400" dirty="0"/>
              <a:t>	7 heures ou moins</a:t>
            </a:r>
          </a:p>
          <a:p>
            <a:pPr marL="457200" indent="-457200">
              <a:buFont typeface="+mj-lt"/>
              <a:buAutoNum type="arabicParenR"/>
            </a:pPr>
            <a:endParaRPr lang="fr-FR" sz="2400" dirty="0"/>
          </a:p>
        </p:txBody>
      </p:sp>
    </p:spTree>
    <p:extLst>
      <p:ext uri="{BB962C8B-B14F-4D97-AF65-F5344CB8AC3E}">
        <p14:creationId xmlns:p14="http://schemas.microsoft.com/office/powerpoint/2010/main" val="3300973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81</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xmlns="" id="{E4470731-94F9-4A6A-A820-2D2A45B6649E}"/>
              </a:ext>
            </a:extLst>
          </p:cNvPr>
          <p:cNvSpPr txBox="1"/>
          <p:nvPr/>
        </p:nvSpPr>
        <p:spPr>
          <a:xfrm>
            <a:off x="5318760" y="500594"/>
            <a:ext cx="6583680" cy="1077218"/>
          </a:xfrm>
          <a:prstGeom prst="rect">
            <a:avLst/>
          </a:prstGeom>
          <a:noFill/>
        </p:spPr>
        <p:txBody>
          <a:bodyPr wrap="square" rtlCol="0">
            <a:spAutoFit/>
          </a:bodyPr>
          <a:lstStyle/>
          <a:p>
            <a:pPr marL="514350" indent="-514350" algn="ctr">
              <a:buFont typeface="+mj-lt"/>
              <a:buAutoNum type="arabicPeriod" startAt="4"/>
            </a:pPr>
            <a:r>
              <a:rPr lang="fr-FR" sz="3200" b="1" dirty="0"/>
              <a:t>Causes et conséquences des troubles du sommeil</a:t>
            </a:r>
          </a:p>
        </p:txBody>
      </p:sp>
      <p:graphicFrame>
        <p:nvGraphicFramePr>
          <p:cNvPr id="4" name="Tableau 7">
            <a:extLst>
              <a:ext uri="{FF2B5EF4-FFF2-40B4-BE49-F238E27FC236}">
                <a16:creationId xmlns:a16="http://schemas.microsoft.com/office/drawing/2014/main" xmlns="" id="{2F5A730C-C00A-4852-B005-5A6D4EAE3C1B}"/>
              </a:ext>
            </a:extLst>
          </p:cNvPr>
          <p:cNvGraphicFramePr>
            <a:graphicFrameLocks noGrp="1"/>
          </p:cNvGraphicFramePr>
          <p:nvPr>
            <p:extLst>
              <p:ext uri="{D42A27DB-BD31-4B8C-83A1-F6EECF244321}">
                <p14:modId xmlns:p14="http://schemas.microsoft.com/office/powerpoint/2010/main" val="587030053"/>
              </p:ext>
            </p:extLst>
          </p:nvPr>
        </p:nvGraphicFramePr>
        <p:xfrm>
          <a:off x="5039360" y="2570480"/>
          <a:ext cx="6941820" cy="3298508"/>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3365044233"/>
                    </a:ext>
                  </a:extLst>
                </a:gridCol>
                <a:gridCol w="2946400">
                  <a:extLst>
                    <a:ext uri="{9D8B030D-6E8A-4147-A177-3AD203B41FA5}">
                      <a16:colId xmlns:a16="http://schemas.microsoft.com/office/drawing/2014/main" xmlns="" val="1235260860"/>
                    </a:ext>
                  </a:extLst>
                </a:gridCol>
                <a:gridCol w="2349500">
                  <a:extLst>
                    <a:ext uri="{9D8B030D-6E8A-4147-A177-3AD203B41FA5}">
                      <a16:colId xmlns:a16="http://schemas.microsoft.com/office/drawing/2014/main" xmlns="" val="1442284153"/>
                    </a:ext>
                  </a:extLst>
                </a:gridCol>
              </a:tblGrid>
              <a:tr h="782697">
                <a:tc>
                  <a:txBody>
                    <a:bodyPr/>
                    <a:lstStyle/>
                    <a:p>
                      <a:pPr algn="ctr"/>
                      <a:r>
                        <a:rPr lang="fr-FR" sz="2800" dirty="0"/>
                        <a:t>Troubles</a:t>
                      </a:r>
                    </a:p>
                  </a:txBody>
                  <a:tcPr anchor="ctr"/>
                </a:tc>
                <a:tc>
                  <a:txBody>
                    <a:bodyPr/>
                    <a:lstStyle/>
                    <a:p>
                      <a:pPr algn="ctr"/>
                      <a:r>
                        <a:rPr lang="fr-FR" sz="2800" dirty="0"/>
                        <a:t>Causes </a:t>
                      </a:r>
                    </a:p>
                  </a:txBody>
                  <a:tcPr anchor="ctr"/>
                </a:tc>
                <a:tc>
                  <a:txBody>
                    <a:bodyPr/>
                    <a:lstStyle/>
                    <a:p>
                      <a:pPr algn="ctr"/>
                      <a:r>
                        <a:rPr lang="fr-FR" sz="2800" dirty="0"/>
                        <a:t>Conséquences</a:t>
                      </a:r>
                    </a:p>
                  </a:txBody>
                  <a:tcPr anchor="ctr"/>
                </a:tc>
                <a:extLst>
                  <a:ext uri="{0D108BD9-81ED-4DB2-BD59-A6C34878D82A}">
                    <a16:rowId xmlns:a16="http://schemas.microsoft.com/office/drawing/2014/main" xmlns="" val="3123669989"/>
                  </a:ext>
                </a:extLst>
              </a:tr>
              <a:tr h="2515811">
                <a:tc>
                  <a:txBody>
                    <a:bodyPr/>
                    <a:lstStyle/>
                    <a:p>
                      <a:pPr algn="ctr"/>
                      <a:r>
                        <a:rPr lang="fr-FR" dirty="0"/>
                        <a:t>Apnée chez le jeune enfant (surtout entre 2 et 6 mois) </a:t>
                      </a:r>
                    </a:p>
                  </a:txBody>
                  <a:tcPr anchor="ctr"/>
                </a:tc>
                <a:tc>
                  <a:txBody>
                    <a:bodyPr/>
                    <a:lstStyle/>
                    <a:p>
                      <a:pPr algn="ctr"/>
                      <a:r>
                        <a:rPr lang="fr-FR" dirty="0"/>
                        <a:t>Inconnues : causes favorisantes: matelas mou, oreiller, couvertures, chambre trop chaude et trop sèche, atmosphère enfumée, animaux, couchage sur le ventre, chaîne autour du cou…</a:t>
                      </a:r>
                    </a:p>
                  </a:txBody>
                  <a:tcPr anchor="ctr"/>
                </a:tc>
                <a:tc>
                  <a:txBody>
                    <a:bodyPr/>
                    <a:lstStyle/>
                    <a:p>
                      <a:pPr algn="ctr"/>
                      <a:r>
                        <a:rPr lang="fr-FR" dirty="0"/>
                        <a:t>Risque de mort subite du nourrisson.</a:t>
                      </a:r>
                    </a:p>
                  </a:txBody>
                  <a:tcPr anchor="ctr"/>
                </a:tc>
                <a:extLst>
                  <a:ext uri="{0D108BD9-81ED-4DB2-BD59-A6C34878D82A}">
                    <a16:rowId xmlns:a16="http://schemas.microsoft.com/office/drawing/2014/main" xmlns="" val="1705436056"/>
                  </a:ext>
                </a:extLst>
              </a:tr>
            </a:tbl>
          </a:graphicData>
        </a:graphic>
      </p:graphicFrame>
    </p:spTree>
    <p:extLst>
      <p:ext uri="{BB962C8B-B14F-4D97-AF65-F5344CB8AC3E}">
        <p14:creationId xmlns:p14="http://schemas.microsoft.com/office/powerpoint/2010/main" val="3666755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82</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au 7">
            <a:extLst>
              <a:ext uri="{FF2B5EF4-FFF2-40B4-BE49-F238E27FC236}">
                <a16:creationId xmlns:a16="http://schemas.microsoft.com/office/drawing/2014/main" xmlns="" id="{2F5A730C-C00A-4852-B005-5A6D4EAE3C1B}"/>
              </a:ext>
            </a:extLst>
          </p:cNvPr>
          <p:cNvGraphicFramePr>
            <a:graphicFrameLocks noGrp="1"/>
          </p:cNvGraphicFramePr>
          <p:nvPr>
            <p:extLst>
              <p:ext uri="{D42A27DB-BD31-4B8C-83A1-F6EECF244321}">
                <p14:modId xmlns:p14="http://schemas.microsoft.com/office/powerpoint/2010/main" val="968885473"/>
              </p:ext>
            </p:extLst>
          </p:nvPr>
        </p:nvGraphicFramePr>
        <p:xfrm>
          <a:off x="4937760" y="308652"/>
          <a:ext cx="7142480" cy="5780049"/>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xmlns="" val="3365044233"/>
                    </a:ext>
                  </a:extLst>
                </a:gridCol>
                <a:gridCol w="2468880">
                  <a:extLst>
                    <a:ext uri="{9D8B030D-6E8A-4147-A177-3AD203B41FA5}">
                      <a16:colId xmlns:a16="http://schemas.microsoft.com/office/drawing/2014/main" xmlns="" val="1235260860"/>
                    </a:ext>
                  </a:extLst>
                </a:gridCol>
                <a:gridCol w="2540000">
                  <a:extLst>
                    <a:ext uri="{9D8B030D-6E8A-4147-A177-3AD203B41FA5}">
                      <a16:colId xmlns:a16="http://schemas.microsoft.com/office/drawing/2014/main" xmlns="" val="1442284153"/>
                    </a:ext>
                  </a:extLst>
                </a:gridCol>
              </a:tblGrid>
              <a:tr h="698911">
                <a:tc>
                  <a:txBody>
                    <a:bodyPr/>
                    <a:lstStyle/>
                    <a:p>
                      <a:pPr algn="ctr"/>
                      <a:r>
                        <a:rPr lang="fr-FR" sz="2800" dirty="0"/>
                        <a:t>Troubles</a:t>
                      </a:r>
                    </a:p>
                  </a:txBody>
                  <a:tcPr anchor="ctr"/>
                </a:tc>
                <a:tc>
                  <a:txBody>
                    <a:bodyPr/>
                    <a:lstStyle/>
                    <a:p>
                      <a:pPr algn="ctr"/>
                      <a:r>
                        <a:rPr lang="fr-FR" sz="2800" dirty="0"/>
                        <a:t>Causes </a:t>
                      </a:r>
                    </a:p>
                  </a:txBody>
                  <a:tcPr anchor="ctr"/>
                </a:tc>
                <a:tc>
                  <a:txBody>
                    <a:bodyPr/>
                    <a:lstStyle/>
                    <a:p>
                      <a:pPr algn="ctr"/>
                      <a:r>
                        <a:rPr lang="fr-FR" sz="2800" dirty="0"/>
                        <a:t>Conséquences</a:t>
                      </a:r>
                    </a:p>
                  </a:txBody>
                  <a:tcPr anchor="ctr"/>
                </a:tc>
                <a:extLst>
                  <a:ext uri="{0D108BD9-81ED-4DB2-BD59-A6C34878D82A}">
                    <a16:rowId xmlns:a16="http://schemas.microsoft.com/office/drawing/2014/main" xmlns="" val="3123669989"/>
                  </a:ext>
                </a:extLst>
              </a:tr>
              <a:tr h="2733086">
                <a:tc>
                  <a:txBody>
                    <a:bodyPr/>
                    <a:lstStyle/>
                    <a:p>
                      <a:pPr algn="ctr"/>
                      <a:r>
                        <a:rPr lang="fr-FR" sz="2000" dirty="0"/>
                        <a:t>Chez l’enfant : difficultés d’endormissement</a:t>
                      </a:r>
                    </a:p>
                  </a:txBody>
                  <a:tcPr anchor="ctr"/>
                </a:tc>
                <a:tc>
                  <a:txBody>
                    <a:bodyPr/>
                    <a:lstStyle/>
                    <a:p>
                      <a:pPr algn="ctr"/>
                      <a:r>
                        <a:rPr lang="fr-FR" sz="2000" dirty="0"/>
                        <a:t>Non-respect </a:t>
                      </a:r>
                      <a:br>
                        <a:rPr lang="fr-FR" sz="2000" dirty="0"/>
                      </a:br>
                      <a:r>
                        <a:rPr lang="fr-FR" sz="2000" dirty="0"/>
                        <a:t>des signes d’endormissement (bâillements…), heures de coucher irrégulières, bruits, caprices, tensions nerveuses (dispute, film violents…)</a:t>
                      </a:r>
                    </a:p>
                  </a:txBody>
                  <a:tcPr anchor="ctr"/>
                </a:tc>
                <a:tc>
                  <a:txBody>
                    <a:bodyPr/>
                    <a:lstStyle/>
                    <a:p>
                      <a:pPr algn="ctr"/>
                      <a:r>
                        <a:rPr lang="fr-FR" sz="2000" dirty="0"/>
                        <a:t>Manque de sommeil : fatigue, déséquilibre nerveux, troubles du comportement.</a:t>
                      </a:r>
                    </a:p>
                  </a:txBody>
                  <a:tcPr anchor="ctr"/>
                </a:tc>
                <a:extLst>
                  <a:ext uri="{0D108BD9-81ED-4DB2-BD59-A6C34878D82A}">
                    <a16:rowId xmlns:a16="http://schemas.microsoft.com/office/drawing/2014/main" xmlns="" val="1705436056"/>
                  </a:ext>
                </a:extLst>
              </a:tr>
              <a:tr h="2246498">
                <a:tc>
                  <a:txBody>
                    <a:bodyPr/>
                    <a:lstStyle/>
                    <a:p>
                      <a:pPr algn="ctr"/>
                      <a:r>
                        <a:rPr lang="fr-FR" sz="2000" dirty="0"/>
                        <a:t>Insomnie de l’enfant (rare mais grave)</a:t>
                      </a:r>
                    </a:p>
                  </a:txBody>
                  <a:tcPr anchor="ctr"/>
                </a:tc>
                <a:tc>
                  <a:txBody>
                    <a:bodyPr/>
                    <a:lstStyle/>
                    <a:p>
                      <a:pPr algn="ctr"/>
                      <a:r>
                        <a:rPr lang="fr-FR" sz="2000" dirty="0"/>
                        <a:t>Coupure du milieu familial (hospitalisation, placement)</a:t>
                      </a:r>
                    </a:p>
                  </a:txBody>
                  <a:tcPr anchor="ctr"/>
                </a:tc>
                <a:tc>
                  <a:txBody>
                    <a:bodyPr/>
                    <a:lstStyle/>
                    <a:p>
                      <a:pPr algn="ctr"/>
                      <a:r>
                        <a:rPr lang="fr-FR" sz="2000" dirty="0"/>
                        <a:t>Dépression, perte du sommeil.</a:t>
                      </a:r>
                    </a:p>
                  </a:txBody>
                  <a:tcPr anchor="ctr"/>
                </a:tc>
                <a:extLst>
                  <a:ext uri="{0D108BD9-81ED-4DB2-BD59-A6C34878D82A}">
                    <a16:rowId xmlns:a16="http://schemas.microsoft.com/office/drawing/2014/main" xmlns="" val="3622412043"/>
                  </a:ext>
                </a:extLst>
              </a:tr>
            </a:tbl>
          </a:graphicData>
        </a:graphic>
      </p:graphicFrame>
    </p:spTree>
    <p:extLst>
      <p:ext uri="{BB962C8B-B14F-4D97-AF65-F5344CB8AC3E}">
        <p14:creationId xmlns:p14="http://schemas.microsoft.com/office/powerpoint/2010/main" val="26061820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83</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au 7">
            <a:extLst>
              <a:ext uri="{FF2B5EF4-FFF2-40B4-BE49-F238E27FC236}">
                <a16:creationId xmlns:a16="http://schemas.microsoft.com/office/drawing/2014/main" xmlns="" id="{2F5A730C-C00A-4852-B005-5A6D4EAE3C1B}"/>
              </a:ext>
            </a:extLst>
          </p:cNvPr>
          <p:cNvGraphicFramePr>
            <a:graphicFrameLocks noGrp="1"/>
          </p:cNvGraphicFramePr>
          <p:nvPr>
            <p:extLst>
              <p:ext uri="{D42A27DB-BD31-4B8C-83A1-F6EECF244321}">
                <p14:modId xmlns:p14="http://schemas.microsoft.com/office/powerpoint/2010/main" val="894337254"/>
              </p:ext>
            </p:extLst>
          </p:nvPr>
        </p:nvGraphicFramePr>
        <p:xfrm>
          <a:off x="4937760" y="308652"/>
          <a:ext cx="7142480" cy="5678495"/>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xmlns="" val="3365044233"/>
                    </a:ext>
                  </a:extLst>
                </a:gridCol>
                <a:gridCol w="2468880">
                  <a:extLst>
                    <a:ext uri="{9D8B030D-6E8A-4147-A177-3AD203B41FA5}">
                      <a16:colId xmlns:a16="http://schemas.microsoft.com/office/drawing/2014/main" xmlns="" val="1235260860"/>
                    </a:ext>
                  </a:extLst>
                </a:gridCol>
                <a:gridCol w="2540000">
                  <a:extLst>
                    <a:ext uri="{9D8B030D-6E8A-4147-A177-3AD203B41FA5}">
                      <a16:colId xmlns:a16="http://schemas.microsoft.com/office/drawing/2014/main" xmlns="" val="1442284153"/>
                    </a:ext>
                  </a:extLst>
                </a:gridCol>
              </a:tblGrid>
              <a:tr h="698911">
                <a:tc>
                  <a:txBody>
                    <a:bodyPr/>
                    <a:lstStyle/>
                    <a:p>
                      <a:pPr algn="ctr"/>
                      <a:r>
                        <a:rPr lang="fr-FR" sz="2800" dirty="0"/>
                        <a:t>Troubles</a:t>
                      </a:r>
                    </a:p>
                  </a:txBody>
                  <a:tcPr anchor="ctr"/>
                </a:tc>
                <a:tc>
                  <a:txBody>
                    <a:bodyPr/>
                    <a:lstStyle/>
                    <a:p>
                      <a:pPr algn="ctr"/>
                      <a:r>
                        <a:rPr lang="fr-FR" sz="2800" dirty="0"/>
                        <a:t>Causes </a:t>
                      </a:r>
                    </a:p>
                  </a:txBody>
                  <a:tcPr anchor="ctr"/>
                </a:tc>
                <a:tc>
                  <a:txBody>
                    <a:bodyPr/>
                    <a:lstStyle/>
                    <a:p>
                      <a:pPr algn="ctr"/>
                      <a:r>
                        <a:rPr lang="fr-FR" sz="2800" dirty="0"/>
                        <a:t>Conséquences</a:t>
                      </a:r>
                    </a:p>
                  </a:txBody>
                  <a:tcPr anchor="ctr"/>
                </a:tc>
                <a:extLst>
                  <a:ext uri="{0D108BD9-81ED-4DB2-BD59-A6C34878D82A}">
                    <a16:rowId xmlns:a16="http://schemas.microsoft.com/office/drawing/2014/main" xmlns="" val="3123669989"/>
                  </a:ext>
                </a:extLst>
              </a:tr>
              <a:tr h="2733086">
                <a:tc>
                  <a:txBody>
                    <a:bodyPr/>
                    <a:lstStyle/>
                    <a:p>
                      <a:pPr algn="ctr"/>
                      <a:r>
                        <a:rPr lang="fr-FR" sz="2000" dirty="0"/>
                        <a:t>Ronflement de l’enfant</a:t>
                      </a:r>
                    </a:p>
                  </a:txBody>
                  <a:tcPr anchor="ctr"/>
                </a:tc>
                <a:tc>
                  <a:txBody>
                    <a:bodyPr/>
                    <a:lstStyle/>
                    <a:p>
                      <a:pPr algn="ctr"/>
                      <a:r>
                        <a:rPr lang="fr-FR" sz="2000" dirty="0"/>
                        <a:t>Rhinopharyngite, hypertrophie des végétations (consulter un médecin), position couchée sur le dos</a:t>
                      </a:r>
                    </a:p>
                  </a:txBody>
                  <a:tcPr anchor="ctr"/>
                </a:tc>
                <a:tc>
                  <a:txBody>
                    <a:bodyPr/>
                    <a:lstStyle/>
                    <a:p>
                      <a:pPr algn="ctr"/>
                      <a:r>
                        <a:rPr lang="fr-FR" sz="2000" dirty="0"/>
                        <a:t>Risque de manque de sommeil</a:t>
                      </a:r>
                    </a:p>
                  </a:txBody>
                  <a:tcPr anchor="ctr"/>
                </a:tc>
                <a:extLst>
                  <a:ext uri="{0D108BD9-81ED-4DB2-BD59-A6C34878D82A}">
                    <a16:rowId xmlns:a16="http://schemas.microsoft.com/office/drawing/2014/main" xmlns="" val="1705436056"/>
                  </a:ext>
                </a:extLst>
              </a:tr>
              <a:tr h="2246498">
                <a:tc>
                  <a:txBody>
                    <a:bodyPr/>
                    <a:lstStyle/>
                    <a:p>
                      <a:pPr algn="ctr"/>
                      <a:r>
                        <a:rPr lang="fr-FR" sz="2000" dirty="0"/>
                        <a:t>Terreurs nocturnes (ver 4 / 11 ans)</a:t>
                      </a:r>
                    </a:p>
                  </a:txBody>
                  <a:tcPr anchor="ctr"/>
                </a:tc>
                <a:tc>
                  <a:txBody>
                    <a:bodyPr/>
                    <a:lstStyle/>
                    <a:p>
                      <a:pPr algn="ctr"/>
                      <a:r>
                        <a:rPr lang="fr-FR" sz="2000" dirty="0"/>
                        <a:t>Coucher tardifs à heures irrégulières, évènement douloureux caché (deuil, accident…)</a:t>
                      </a:r>
                    </a:p>
                  </a:txBody>
                  <a:tcPr anchor="ctr"/>
                </a:tc>
                <a:tc>
                  <a:txBody>
                    <a:bodyPr/>
                    <a:lstStyle/>
                    <a:p>
                      <a:pPr algn="ctr"/>
                      <a:r>
                        <a:rPr lang="fr-FR" sz="2000" dirty="0"/>
                        <a:t>Risque de manque de sommeil</a:t>
                      </a:r>
                    </a:p>
                  </a:txBody>
                  <a:tcPr anchor="ctr"/>
                </a:tc>
                <a:extLst>
                  <a:ext uri="{0D108BD9-81ED-4DB2-BD59-A6C34878D82A}">
                    <a16:rowId xmlns:a16="http://schemas.microsoft.com/office/drawing/2014/main" xmlns="" val="3622412043"/>
                  </a:ext>
                </a:extLst>
              </a:tr>
            </a:tbl>
          </a:graphicData>
        </a:graphic>
      </p:graphicFrame>
    </p:spTree>
    <p:extLst>
      <p:ext uri="{BB962C8B-B14F-4D97-AF65-F5344CB8AC3E}">
        <p14:creationId xmlns:p14="http://schemas.microsoft.com/office/powerpoint/2010/main" val="4143568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84</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au 7">
            <a:extLst>
              <a:ext uri="{FF2B5EF4-FFF2-40B4-BE49-F238E27FC236}">
                <a16:creationId xmlns:a16="http://schemas.microsoft.com/office/drawing/2014/main" xmlns="" id="{2F5A730C-C00A-4852-B005-5A6D4EAE3C1B}"/>
              </a:ext>
            </a:extLst>
          </p:cNvPr>
          <p:cNvGraphicFramePr>
            <a:graphicFrameLocks noGrp="1"/>
          </p:cNvGraphicFramePr>
          <p:nvPr/>
        </p:nvGraphicFramePr>
        <p:xfrm>
          <a:off x="4937760" y="308652"/>
          <a:ext cx="7142480" cy="5678495"/>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xmlns="" val="3365044233"/>
                    </a:ext>
                  </a:extLst>
                </a:gridCol>
                <a:gridCol w="2468880">
                  <a:extLst>
                    <a:ext uri="{9D8B030D-6E8A-4147-A177-3AD203B41FA5}">
                      <a16:colId xmlns:a16="http://schemas.microsoft.com/office/drawing/2014/main" xmlns="" val="1235260860"/>
                    </a:ext>
                  </a:extLst>
                </a:gridCol>
                <a:gridCol w="2540000">
                  <a:extLst>
                    <a:ext uri="{9D8B030D-6E8A-4147-A177-3AD203B41FA5}">
                      <a16:colId xmlns:a16="http://schemas.microsoft.com/office/drawing/2014/main" xmlns="" val="1442284153"/>
                    </a:ext>
                  </a:extLst>
                </a:gridCol>
              </a:tblGrid>
              <a:tr h="698911">
                <a:tc>
                  <a:txBody>
                    <a:bodyPr/>
                    <a:lstStyle/>
                    <a:p>
                      <a:pPr algn="ctr"/>
                      <a:r>
                        <a:rPr lang="fr-FR" sz="2800" dirty="0"/>
                        <a:t>Troubles</a:t>
                      </a:r>
                    </a:p>
                  </a:txBody>
                  <a:tcPr anchor="ctr"/>
                </a:tc>
                <a:tc>
                  <a:txBody>
                    <a:bodyPr/>
                    <a:lstStyle/>
                    <a:p>
                      <a:pPr algn="ctr"/>
                      <a:r>
                        <a:rPr lang="fr-FR" sz="2800" dirty="0"/>
                        <a:t>Causes </a:t>
                      </a:r>
                    </a:p>
                  </a:txBody>
                  <a:tcPr anchor="ctr"/>
                </a:tc>
                <a:tc>
                  <a:txBody>
                    <a:bodyPr/>
                    <a:lstStyle/>
                    <a:p>
                      <a:pPr algn="ctr"/>
                      <a:r>
                        <a:rPr lang="fr-FR" sz="2800" dirty="0"/>
                        <a:t>Conséquences</a:t>
                      </a:r>
                    </a:p>
                  </a:txBody>
                  <a:tcPr anchor="ctr"/>
                </a:tc>
                <a:extLst>
                  <a:ext uri="{0D108BD9-81ED-4DB2-BD59-A6C34878D82A}">
                    <a16:rowId xmlns:a16="http://schemas.microsoft.com/office/drawing/2014/main" xmlns="" val="3123669989"/>
                  </a:ext>
                </a:extLst>
              </a:tr>
              <a:tr h="2733086">
                <a:tc>
                  <a:txBody>
                    <a:bodyPr/>
                    <a:lstStyle/>
                    <a:p>
                      <a:pPr algn="ctr"/>
                      <a:r>
                        <a:rPr lang="fr-FR" sz="2000" dirty="0"/>
                        <a:t>Somnambulisme (disparaît souvent à la puberté)</a:t>
                      </a:r>
                    </a:p>
                  </a:txBody>
                  <a:tcPr anchor="ctr"/>
                </a:tc>
                <a:tc>
                  <a:txBody>
                    <a:bodyPr/>
                    <a:lstStyle/>
                    <a:p>
                      <a:pPr algn="ctr"/>
                      <a:r>
                        <a:rPr lang="fr-FR" sz="2000" dirty="0"/>
                        <a:t>Hérédité, immaturité neurophysiologique, stress (déménagement) </a:t>
                      </a:r>
                    </a:p>
                  </a:txBody>
                  <a:tcPr anchor="ctr"/>
                </a:tc>
                <a:tc>
                  <a:txBody>
                    <a:bodyPr/>
                    <a:lstStyle/>
                    <a:p>
                      <a:pPr algn="ctr"/>
                      <a:r>
                        <a:rPr lang="fr-FR" sz="2000" dirty="0"/>
                        <a:t>Danger d’accidents si l’enfant sort, manipule des objets dangereux, enjambes la fenêtre…</a:t>
                      </a:r>
                    </a:p>
                  </a:txBody>
                  <a:tcPr anchor="ctr"/>
                </a:tc>
                <a:extLst>
                  <a:ext uri="{0D108BD9-81ED-4DB2-BD59-A6C34878D82A}">
                    <a16:rowId xmlns:a16="http://schemas.microsoft.com/office/drawing/2014/main" xmlns="" val="1705436056"/>
                  </a:ext>
                </a:extLst>
              </a:tr>
              <a:tr h="2246498">
                <a:tc>
                  <a:txBody>
                    <a:bodyPr/>
                    <a:lstStyle/>
                    <a:p>
                      <a:pPr algn="ctr"/>
                      <a:r>
                        <a:rPr lang="fr-FR" sz="2000" dirty="0"/>
                        <a:t>Ronflement chez l’adulte (généralement après 40 ans)</a:t>
                      </a:r>
                    </a:p>
                  </a:txBody>
                  <a:tcPr anchor="ctr"/>
                </a:tc>
                <a:tc>
                  <a:txBody>
                    <a:bodyPr/>
                    <a:lstStyle/>
                    <a:p>
                      <a:pPr algn="ctr"/>
                      <a:r>
                        <a:rPr lang="fr-FR" sz="2000" dirty="0"/>
                        <a:t>Difficulté respiratoire du dormeur (vibration du voile du palais), obésité, position couché sur le dos</a:t>
                      </a:r>
                    </a:p>
                  </a:txBody>
                  <a:tcPr anchor="ctr"/>
                </a:tc>
                <a:tc>
                  <a:txBody>
                    <a:bodyPr/>
                    <a:lstStyle/>
                    <a:p>
                      <a:pPr algn="ctr"/>
                      <a:r>
                        <a:rPr lang="fr-FR" sz="2000" dirty="0"/>
                        <a:t>Fatigue au réveil, maux de tête, troubles de la mémoire; peut aggraver une hypertension une insuffisance cardiaque.</a:t>
                      </a:r>
                    </a:p>
                  </a:txBody>
                  <a:tcPr anchor="ctr"/>
                </a:tc>
                <a:extLst>
                  <a:ext uri="{0D108BD9-81ED-4DB2-BD59-A6C34878D82A}">
                    <a16:rowId xmlns:a16="http://schemas.microsoft.com/office/drawing/2014/main" xmlns="" val="3622412043"/>
                  </a:ext>
                </a:extLst>
              </a:tr>
            </a:tbl>
          </a:graphicData>
        </a:graphic>
      </p:graphicFrame>
    </p:spTree>
    <p:extLst>
      <p:ext uri="{BB962C8B-B14F-4D97-AF65-F5344CB8AC3E}">
        <p14:creationId xmlns:p14="http://schemas.microsoft.com/office/powerpoint/2010/main" val="36613480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85</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au 7">
            <a:extLst>
              <a:ext uri="{FF2B5EF4-FFF2-40B4-BE49-F238E27FC236}">
                <a16:creationId xmlns:a16="http://schemas.microsoft.com/office/drawing/2014/main" xmlns="" id="{2F5A730C-C00A-4852-B005-5A6D4EAE3C1B}"/>
              </a:ext>
            </a:extLst>
          </p:cNvPr>
          <p:cNvGraphicFramePr>
            <a:graphicFrameLocks noGrp="1"/>
          </p:cNvGraphicFramePr>
          <p:nvPr>
            <p:extLst>
              <p:ext uri="{D42A27DB-BD31-4B8C-83A1-F6EECF244321}">
                <p14:modId xmlns:p14="http://schemas.microsoft.com/office/powerpoint/2010/main" val="373173321"/>
              </p:ext>
            </p:extLst>
          </p:nvPr>
        </p:nvGraphicFramePr>
        <p:xfrm>
          <a:off x="4937760" y="308652"/>
          <a:ext cx="7142480" cy="5678495"/>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xmlns="" val="3365044233"/>
                    </a:ext>
                  </a:extLst>
                </a:gridCol>
                <a:gridCol w="2468880">
                  <a:extLst>
                    <a:ext uri="{9D8B030D-6E8A-4147-A177-3AD203B41FA5}">
                      <a16:colId xmlns:a16="http://schemas.microsoft.com/office/drawing/2014/main" xmlns="" val="1235260860"/>
                    </a:ext>
                  </a:extLst>
                </a:gridCol>
                <a:gridCol w="2540000">
                  <a:extLst>
                    <a:ext uri="{9D8B030D-6E8A-4147-A177-3AD203B41FA5}">
                      <a16:colId xmlns:a16="http://schemas.microsoft.com/office/drawing/2014/main" xmlns="" val="1442284153"/>
                    </a:ext>
                  </a:extLst>
                </a:gridCol>
              </a:tblGrid>
              <a:tr h="698911">
                <a:tc>
                  <a:txBody>
                    <a:bodyPr/>
                    <a:lstStyle/>
                    <a:p>
                      <a:pPr algn="ctr"/>
                      <a:r>
                        <a:rPr lang="fr-FR" sz="2800" dirty="0"/>
                        <a:t>Troubles</a:t>
                      </a:r>
                    </a:p>
                  </a:txBody>
                  <a:tcPr anchor="ctr"/>
                </a:tc>
                <a:tc>
                  <a:txBody>
                    <a:bodyPr/>
                    <a:lstStyle/>
                    <a:p>
                      <a:pPr algn="ctr"/>
                      <a:r>
                        <a:rPr lang="fr-FR" sz="2800" dirty="0"/>
                        <a:t>Causes </a:t>
                      </a:r>
                    </a:p>
                  </a:txBody>
                  <a:tcPr anchor="ctr"/>
                </a:tc>
                <a:tc>
                  <a:txBody>
                    <a:bodyPr/>
                    <a:lstStyle/>
                    <a:p>
                      <a:pPr algn="ctr"/>
                      <a:r>
                        <a:rPr lang="fr-FR" sz="2800" dirty="0"/>
                        <a:t>Conséquences</a:t>
                      </a:r>
                    </a:p>
                  </a:txBody>
                  <a:tcPr anchor="ctr"/>
                </a:tc>
                <a:extLst>
                  <a:ext uri="{0D108BD9-81ED-4DB2-BD59-A6C34878D82A}">
                    <a16:rowId xmlns:a16="http://schemas.microsoft.com/office/drawing/2014/main" xmlns="" val="3123669989"/>
                  </a:ext>
                </a:extLst>
              </a:tr>
              <a:tr h="2733086">
                <a:tc>
                  <a:txBody>
                    <a:bodyPr/>
                    <a:lstStyle/>
                    <a:p>
                      <a:pPr algn="ctr"/>
                      <a:r>
                        <a:rPr lang="fr-FR" sz="2000" dirty="0"/>
                        <a:t>Crampes nocturnes</a:t>
                      </a:r>
                    </a:p>
                  </a:txBody>
                  <a:tcPr anchor="ctr"/>
                </a:tc>
                <a:tc>
                  <a:txBody>
                    <a:bodyPr/>
                    <a:lstStyle/>
                    <a:p>
                      <a:pPr algn="ctr"/>
                      <a:r>
                        <a:rPr lang="fr-FR" sz="2000" dirty="0"/>
                        <a:t>Excès de sport, alcool, déshydratation (chaleur).</a:t>
                      </a:r>
                    </a:p>
                  </a:txBody>
                  <a:tcPr anchor="ctr"/>
                </a:tc>
                <a:tc>
                  <a:txBody>
                    <a:bodyPr/>
                    <a:lstStyle/>
                    <a:p>
                      <a:pPr algn="ctr"/>
                      <a:r>
                        <a:rPr lang="fr-FR" sz="2000" dirty="0"/>
                        <a:t>Risque de manque de sommeil.</a:t>
                      </a:r>
                    </a:p>
                  </a:txBody>
                  <a:tcPr anchor="ctr"/>
                </a:tc>
                <a:extLst>
                  <a:ext uri="{0D108BD9-81ED-4DB2-BD59-A6C34878D82A}">
                    <a16:rowId xmlns:a16="http://schemas.microsoft.com/office/drawing/2014/main" xmlns="" val="1705436056"/>
                  </a:ext>
                </a:extLst>
              </a:tr>
              <a:tr h="2246498">
                <a:tc>
                  <a:txBody>
                    <a:bodyPr/>
                    <a:lstStyle/>
                    <a:p>
                      <a:pPr algn="ctr"/>
                      <a:r>
                        <a:rPr lang="fr-FR" sz="2000" dirty="0"/>
                        <a:t>Hypersomnie</a:t>
                      </a:r>
                    </a:p>
                  </a:txBody>
                  <a:tcPr anchor="ctr"/>
                </a:tc>
                <a:tc>
                  <a:txBody>
                    <a:bodyPr/>
                    <a:lstStyle/>
                    <a:p>
                      <a:pPr algn="ctr"/>
                      <a:r>
                        <a:rPr lang="fr-FR" sz="2000" dirty="0"/>
                        <a:t>Maladie organique (diabète, lésion de l’encéphale), dépression, obésité, début de grossesse, surmenage.</a:t>
                      </a:r>
                    </a:p>
                  </a:txBody>
                  <a:tcPr anchor="ctr"/>
                </a:tc>
                <a:tc>
                  <a:txBody>
                    <a:bodyPr/>
                    <a:lstStyle/>
                    <a:p>
                      <a:pPr algn="ctr"/>
                      <a:r>
                        <a:rPr lang="fr-FR" sz="2000" dirty="0"/>
                        <a:t>Hallucination, difficultés de se concentrer, céphalées, troubles de la nutrition, dépression, accident à la maison, sur la route, au travail.</a:t>
                      </a:r>
                    </a:p>
                  </a:txBody>
                  <a:tcPr anchor="ctr"/>
                </a:tc>
                <a:extLst>
                  <a:ext uri="{0D108BD9-81ED-4DB2-BD59-A6C34878D82A}">
                    <a16:rowId xmlns:a16="http://schemas.microsoft.com/office/drawing/2014/main" xmlns="" val="3622412043"/>
                  </a:ext>
                </a:extLst>
              </a:tr>
            </a:tbl>
          </a:graphicData>
        </a:graphic>
      </p:graphicFrame>
    </p:spTree>
    <p:extLst>
      <p:ext uri="{BB962C8B-B14F-4D97-AF65-F5344CB8AC3E}">
        <p14:creationId xmlns:p14="http://schemas.microsoft.com/office/powerpoint/2010/main" val="3640292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86</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au 7">
            <a:extLst>
              <a:ext uri="{FF2B5EF4-FFF2-40B4-BE49-F238E27FC236}">
                <a16:creationId xmlns:a16="http://schemas.microsoft.com/office/drawing/2014/main" xmlns="" id="{2F5A730C-C00A-4852-B005-5A6D4EAE3C1B}"/>
              </a:ext>
            </a:extLst>
          </p:cNvPr>
          <p:cNvGraphicFramePr>
            <a:graphicFrameLocks noGrp="1"/>
          </p:cNvGraphicFramePr>
          <p:nvPr>
            <p:extLst>
              <p:ext uri="{D42A27DB-BD31-4B8C-83A1-F6EECF244321}">
                <p14:modId xmlns:p14="http://schemas.microsoft.com/office/powerpoint/2010/main" val="3179213163"/>
              </p:ext>
            </p:extLst>
          </p:nvPr>
        </p:nvGraphicFramePr>
        <p:xfrm>
          <a:off x="5039360" y="1509824"/>
          <a:ext cx="7016805" cy="3838351"/>
        </p:xfrm>
        <a:graphic>
          <a:graphicData uri="http://schemas.openxmlformats.org/drawingml/2006/table">
            <a:tbl>
              <a:tblPr firstRow="1" bandRow="1">
                <a:tableStyleId>{5C22544A-7EE6-4342-B048-85BDC9FD1C3A}</a:tableStyleId>
              </a:tblPr>
              <a:tblGrid>
                <a:gridCol w="2096058">
                  <a:extLst>
                    <a:ext uri="{9D8B030D-6E8A-4147-A177-3AD203B41FA5}">
                      <a16:colId xmlns:a16="http://schemas.microsoft.com/office/drawing/2014/main" xmlns="" val="3365044233"/>
                    </a:ext>
                  </a:extLst>
                </a:gridCol>
                <a:gridCol w="2425439">
                  <a:extLst>
                    <a:ext uri="{9D8B030D-6E8A-4147-A177-3AD203B41FA5}">
                      <a16:colId xmlns:a16="http://schemas.microsoft.com/office/drawing/2014/main" xmlns="" val="1235260860"/>
                    </a:ext>
                  </a:extLst>
                </a:gridCol>
                <a:gridCol w="2495308">
                  <a:extLst>
                    <a:ext uri="{9D8B030D-6E8A-4147-A177-3AD203B41FA5}">
                      <a16:colId xmlns:a16="http://schemas.microsoft.com/office/drawing/2014/main" xmlns="" val="1442284153"/>
                    </a:ext>
                  </a:extLst>
                </a:gridCol>
              </a:tblGrid>
              <a:tr h="698911">
                <a:tc>
                  <a:txBody>
                    <a:bodyPr/>
                    <a:lstStyle/>
                    <a:p>
                      <a:pPr algn="ctr"/>
                      <a:r>
                        <a:rPr lang="fr-FR" sz="2800" dirty="0"/>
                        <a:t>Troubles</a:t>
                      </a:r>
                    </a:p>
                  </a:txBody>
                  <a:tcPr anchor="ctr"/>
                </a:tc>
                <a:tc>
                  <a:txBody>
                    <a:bodyPr/>
                    <a:lstStyle/>
                    <a:p>
                      <a:pPr algn="ctr"/>
                      <a:r>
                        <a:rPr lang="fr-FR" sz="2800" dirty="0"/>
                        <a:t>Causes </a:t>
                      </a:r>
                    </a:p>
                  </a:txBody>
                  <a:tcPr anchor="ctr"/>
                </a:tc>
                <a:tc>
                  <a:txBody>
                    <a:bodyPr/>
                    <a:lstStyle/>
                    <a:p>
                      <a:pPr algn="ctr"/>
                      <a:r>
                        <a:rPr lang="fr-FR" sz="2800" dirty="0"/>
                        <a:t>Conséquences</a:t>
                      </a:r>
                    </a:p>
                  </a:txBody>
                  <a:tcPr anchor="ctr"/>
                </a:tc>
                <a:extLst>
                  <a:ext uri="{0D108BD9-81ED-4DB2-BD59-A6C34878D82A}">
                    <a16:rowId xmlns:a16="http://schemas.microsoft.com/office/drawing/2014/main" xmlns="" val="3123669989"/>
                  </a:ext>
                </a:extLst>
              </a:tr>
              <a:tr h="2733086">
                <a:tc>
                  <a:txBody>
                    <a:bodyPr/>
                    <a:lstStyle/>
                    <a:p>
                      <a:pPr algn="ctr"/>
                      <a:r>
                        <a:rPr lang="fr-FR" sz="2000" dirty="0"/>
                        <a:t>Insomnie </a:t>
                      </a:r>
                    </a:p>
                  </a:txBody>
                  <a:tcPr anchor="ctr"/>
                </a:tc>
                <a:tc>
                  <a:txBody>
                    <a:bodyPr/>
                    <a:lstStyle/>
                    <a:p>
                      <a:pPr algn="ctr"/>
                      <a:r>
                        <a:rPr lang="fr-FR" sz="2000" dirty="0"/>
                        <a:t>Le soir : émotion, surexcitation, anxiété excès d’alcool, faim, chaleur ou froid, maladie (asthme, angine de poitrine, ulcère), fin de grossesse, décalage horaire.</a:t>
                      </a:r>
                    </a:p>
                    <a:p>
                      <a:pPr algn="ctr"/>
                      <a:r>
                        <a:rPr lang="fr-FR" sz="2000" dirty="0"/>
                        <a:t>À l’aube : dépression</a:t>
                      </a:r>
                    </a:p>
                  </a:txBody>
                  <a:tcPr anchor="ctr"/>
                </a:tc>
                <a:tc>
                  <a:txBody>
                    <a:bodyPr/>
                    <a:lstStyle/>
                    <a:p>
                      <a:pPr algn="ctr"/>
                      <a:r>
                        <a:rPr lang="fr-FR" sz="2000" dirty="0"/>
                        <a:t>Fatigue, maux de tête, vertiges, irritabilité, somnolence, état dépressif.</a:t>
                      </a:r>
                    </a:p>
                  </a:txBody>
                  <a:tcPr anchor="ctr"/>
                </a:tc>
                <a:extLst>
                  <a:ext uri="{0D108BD9-81ED-4DB2-BD59-A6C34878D82A}">
                    <a16:rowId xmlns:a16="http://schemas.microsoft.com/office/drawing/2014/main" xmlns="" val="1705436056"/>
                  </a:ext>
                </a:extLst>
              </a:tr>
            </a:tbl>
          </a:graphicData>
        </a:graphic>
      </p:graphicFrame>
    </p:spTree>
    <p:extLst>
      <p:ext uri="{BB962C8B-B14F-4D97-AF65-F5344CB8AC3E}">
        <p14:creationId xmlns:p14="http://schemas.microsoft.com/office/powerpoint/2010/main" val="427335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87</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xmlns="" id="{52B318DB-48C1-4679-B0B5-1A83B4413419}"/>
              </a:ext>
            </a:extLst>
          </p:cNvPr>
          <p:cNvSpPr txBox="1"/>
          <p:nvPr/>
        </p:nvSpPr>
        <p:spPr>
          <a:xfrm>
            <a:off x="4988094" y="2421890"/>
            <a:ext cx="6993086" cy="3447098"/>
          </a:xfrm>
          <a:prstGeom prst="rect">
            <a:avLst/>
          </a:prstGeom>
          <a:noFill/>
        </p:spPr>
        <p:txBody>
          <a:bodyPr wrap="square" rtlCol="0">
            <a:spAutoFit/>
          </a:bodyPr>
          <a:lstStyle/>
          <a:p>
            <a:r>
              <a:rPr lang="fr-FR" sz="3200" b="1" dirty="0"/>
              <a:t>En conclusion :</a:t>
            </a:r>
          </a:p>
          <a:p>
            <a:endParaRPr lang="fr-FR" dirty="0"/>
          </a:p>
          <a:p>
            <a:pPr algn="just"/>
            <a:r>
              <a:rPr lang="fr-FR" sz="2400" dirty="0"/>
              <a:t>Les perturbation du sommeil ont des répercussions sur la santé (fatigue, maux de tête, vertiges, bourdonnement d’oreilles, palpitations, manques d’appétit, digestion difficile, état dépressif, anxiété, troubles du caractère…) et réduisent la résistance de l’organisme face aux agressions (maladies infectieuses). </a:t>
            </a:r>
          </a:p>
        </p:txBody>
      </p:sp>
    </p:spTree>
    <p:extLst>
      <p:ext uri="{BB962C8B-B14F-4D97-AF65-F5344CB8AC3E}">
        <p14:creationId xmlns:p14="http://schemas.microsoft.com/office/powerpoint/2010/main" val="4022276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88</a:t>
            </a:fld>
            <a:endParaRPr lang="fr-FR" dirty="0"/>
          </a:p>
        </p:txBody>
      </p:sp>
      <p:pic>
        <p:nvPicPr>
          <p:cNvPr id="3074" name="Picture 2" descr="La science explique combien de temps nous devons dormir selon notre âge">
            <a:extLst>
              <a:ext uri="{FF2B5EF4-FFF2-40B4-BE49-F238E27FC236}">
                <a16:creationId xmlns:a16="http://schemas.microsoft.com/office/drawing/2014/main" xmlns="" id="{2936A7AF-563B-45F3-B472-FAA48724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 y="2592697"/>
            <a:ext cx="4650029" cy="327629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xmlns="" id="{52B318DB-48C1-4679-B0B5-1A83B4413419}"/>
              </a:ext>
            </a:extLst>
          </p:cNvPr>
          <p:cNvSpPr txBox="1"/>
          <p:nvPr/>
        </p:nvSpPr>
        <p:spPr>
          <a:xfrm>
            <a:off x="4924534" y="2698889"/>
            <a:ext cx="6993086" cy="2677656"/>
          </a:xfrm>
          <a:prstGeom prst="rect">
            <a:avLst/>
          </a:prstGeom>
          <a:noFill/>
        </p:spPr>
        <p:txBody>
          <a:bodyPr wrap="square" rtlCol="0">
            <a:spAutoFit/>
          </a:bodyPr>
          <a:lstStyle/>
          <a:p>
            <a:endParaRPr lang="fr-FR" sz="2400" dirty="0"/>
          </a:p>
          <a:p>
            <a:pPr algn="just"/>
            <a:r>
              <a:rPr lang="fr-FR" sz="2400" dirty="0"/>
              <a:t>Elles entraînent une somnolence le jour qui influe sur les tâches professionnelles (diminutions du rendement, augmentation des erreurs, risques d’accidents), le rôle familial (changement d’humeur) et causent environ 25 % des accidents de la route. La privation totale de sommeil peut conduire à la mort.</a:t>
            </a:r>
          </a:p>
        </p:txBody>
      </p:sp>
    </p:spTree>
    <p:extLst>
      <p:ext uri="{BB962C8B-B14F-4D97-AF65-F5344CB8AC3E}">
        <p14:creationId xmlns:p14="http://schemas.microsoft.com/office/powerpoint/2010/main" val="25735453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oriages à imprimer gratuitement!">
            <a:extLst>
              <a:ext uri="{FF2B5EF4-FFF2-40B4-BE49-F238E27FC236}">
                <a16:creationId xmlns:a16="http://schemas.microsoft.com/office/drawing/2014/main" xmlns="" id="{1A29B8BF-8A8E-4810-8AF8-A66F49C63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84" b="23925"/>
          <a:stretch/>
        </p:blipFill>
        <p:spPr bwMode="auto">
          <a:xfrm flipH="1">
            <a:off x="440672" y="3964991"/>
            <a:ext cx="4108963" cy="271081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89</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077218"/>
          </a:xfrm>
          <a:prstGeom prst="rect">
            <a:avLst/>
          </a:prstGeom>
          <a:noFill/>
        </p:spPr>
        <p:txBody>
          <a:bodyPr wrap="square" rtlCol="0">
            <a:spAutoFit/>
          </a:bodyPr>
          <a:lstStyle/>
          <a:p>
            <a:pPr marL="514350" indent="-514350" algn="ctr">
              <a:buFont typeface="+mj-lt"/>
              <a:buAutoNum type="arabicPeriod" startAt="5"/>
            </a:pPr>
            <a:r>
              <a:rPr lang="fr-FR" sz="3200" b="1" dirty="0"/>
              <a:t>Le petit train du sommeil</a:t>
            </a:r>
          </a:p>
        </p:txBody>
      </p:sp>
      <p:pic>
        <p:nvPicPr>
          <p:cNvPr id="1028" name="Picture 4" descr="Des solutions aux troubles du sommeil | Psychologue à Barcelone">
            <a:extLst>
              <a:ext uri="{FF2B5EF4-FFF2-40B4-BE49-F238E27FC236}">
                <a16:creationId xmlns:a16="http://schemas.microsoft.com/office/drawing/2014/main" xmlns="" id="{393EB2A2-5814-45D7-8937-67FE4EF15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222" y="500594"/>
            <a:ext cx="7673316" cy="580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14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4" name="Espace réservé du texte 3">
            <a:extLst>
              <a:ext uri="{FF2B5EF4-FFF2-40B4-BE49-F238E27FC236}">
                <a16:creationId xmlns:a16="http://schemas.microsoft.com/office/drawing/2014/main" xmlns="" id="{3C41AB41-5ECD-4F3C-964B-C34078D9A3E6}"/>
              </a:ext>
            </a:extLst>
          </p:cNvPr>
          <p:cNvSpPr>
            <a:spLocks noGrp="1"/>
          </p:cNvSpPr>
          <p:nvPr>
            <p:ph type="body" sz="half" idx="2"/>
          </p:nvPr>
        </p:nvSpPr>
        <p:spPr>
          <a:xfrm>
            <a:off x="440675" y="2100794"/>
            <a:ext cx="3932237" cy="3811588"/>
          </a:xfrm>
        </p:spPr>
        <p:txBody>
          <a:bodyPr/>
          <a:lstStyle/>
          <a:p>
            <a:endParaRPr lang="fr-FR" dirty="0"/>
          </a:p>
          <a:p>
            <a:pPr algn="ctr"/>
            <a:r>
              <a:rPr lang="fr-FR" sz="2800" b="1" dirty="0"/>
              <a:t>Le nourrisson :</a:t>
            </a:r>
          </a:p>
          <a:p>
            <a:pPr algn="ctr"/>
            <a:endParaRPr lang="fr-FR" dirty="0"/>
          </a:p>
          <a:p>
            <a:pPr algn="ctr"/>
            <a:endParaRPr lang="fr-FR"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a:t>
            </a:fld>
            <a:endParaRPr lang="fr-FR" dirty="0"/>
          </a:p>
        </p:txBody>
      </p:sp>
      <p:sp>
        <p:nvSpPr>
          <p:cNvPr id="3" name="ZoneTexte 2">
            <a:extLst>
              <a:ext uri="{FF2B5EF4-FFF2-40B4-BE49-F238E27FC236}">
                <a16:creationId xmlns:a16="http://schemas.microsoft.com/office/drawing/2014/main" xmlns="" id="{A063087D-E9A0-4CAF-8664-4D9DE3575273}"/>
              </a:ext>
            </a:extLst>
          </p:cNvPr>
          <p:cNvSpPr txBox="1"/>
          <p:nvPr/>
        </p:nvSpPr>
        <p:spPr>
          <a:xfrm>
            <a:off x="4894936" y="1300694"/>
            <a:ext cx="7121053" cy="3754874"/>
          </a:xfrm>
          <a:prstGeom prst="rect">
            <a:avLst/>
          </a:prstGeom>
          <a:noFill/>
        </p:spPr>
        <p:txBody>
          <a:bodyPr wrap="square" rtlCol="0">
            <a:spAutoFit/>
          </a:bodyPr>
          <a:lstStyle/>
          <a:p>
            <a:pPr algn="just"/>
            <a:r>
              <a:rPr lang="fr-FR" sz="2800" b="1" dirty="0"/>
              <a:t>Dans l’alimentation du nourrisson plusieurs étapes adaptées à sa physiologie sont à respecter.</a:t>
            </a:r>
          </a:p>
          <a:p>
            <a:pPr algn="just"/>
            <a:endParaRPr lang="fr-FR" sz="1000" dirty="0"/>
          </a:p>
          <a:p>
            <a:pPr marL="342900" indent="-342900" algn="just">
              <a:buFontTx/>
              <a:buChar char="-"/>
            </a:pPr>
            <a:endParaRPr lang="fr-FR" sz="2400" b="1" dirty="0"/>
          </a:p>
          <a:p>
            <a:pPr marL="342900" indent="-342900" algn="just">
              <a:buFontTx/>
              <a:buChar char="-"/>
            </a:pPr>
            <a:r>
              <a:rPr lang="fr-FR" sz="2400" b="1" dirty="0"/>
              <a:t>La deuxième période </a:t>
            </a:r>
            <a:r>
              <a:rPr lang="fr-FR" sz="2400" dirty="0"/>
              <a:t>va de 4 à 6 mois : c’est la période de diversification progressive de l’alimentation. On parle alors d’alimentation semi-diversifiée. Le lait reste important.</a:t>
            </a:r>
          </a:p>
          <a:p>
            <a:pPr algn="just"/>
            <a:endParaRPr lang="fr-FR" sz="2400" dirty="0"/>
          </a:p>
        </p:txBody>
      </p:sp>
      <p:pic>
        <p:nvPicPr>
          <p:cNvPr id="7172" name="Picture 4" descr="Plan nutritionnel | HiPP B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674" y="3226661"/>
            <a:ext cx="3932237" cy="308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752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oriages à imprimer gratuitement!">
            <a:extLst>
              <a:ext uri="{FF2B5EF4-FFF2-40B4-BE49-F238E27FC236}">
                <a16:creationId xmlns:a16="http://schemas.microsoft.com/office/drawing/2014/main" xmlns="" id="{1A29B8BF-8A8E-4810-8AF8-A66F49C63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84" b="23925"/>
          <a:stretch/>
        </p:blipFill>
        <p:spPr bwMode="auto">
          <a:xfrm flipH="1">
            <a:off x="440672" y="3964991"/>
            <a:ext cx="4108963" cy="271081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90</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077218"/>
          </a:xfrm>
          <a:prstGeom prst="rect">
            <a:avLst/>
          </a:prstGeom>
          <a:noFill/>
        </p:spPr>
        <p:txBody>
          <a:bodyPr wrap="square" rtlCol="0">
            <a:spAutoFit/>
          </a:bodyPr>
          <a:lstStyle/>
          <a:p>
            <a:pPr marL="514350" indent="-514350" algn="ctr">
              <a:buFont typeface="+mj-lt"/>
              <a:buAutoNum type="arabicPeriod" startAt="5"/>
            </a:pPr>
            <a:r>
              <a:rPr lang="fr-FR" sz="3200" b="1" dirty="0"/>
              <a:t>Le petit train du sommeil</a:t>
            </a:r>
          </a:p>
        </p:txBody>
      </p:sp>
      <p:sp>
        <p:nvSpPr>
          <p:cNvPr id="8" name="ZoneTexte 7">
            <a:extLst>
              <a:ext uri="{FF2B5EF4-FFF2-40B4-BE49-F238E27FC236}">
                <a16:creationId xmlns:a16="http://schemas.microsoft.com/office/drawing/2014/main" xmlns="" id="{0F0988E4-C28C-4EAF-A16E-BD10FA2F291C}"/>
              </a:ext>
            </a:extLst>
          </p:cNvPr>
          <p:cNvSpPr txBox="1"/>
          <p:nvPr/>
        </p:nvSpPr>
        <p:spPr>
          <a:xfrm>
            <a:off x="5874026" y="916092"/>
            <a:ext cx="5486400" cy="646331"/>
          </a:xfrm>
          <a:prstGeom prst="rect">
            <a:avLst/>
          </a:prstGeom>
          <a:noFill/>
        </p:spPr>
        <p:txBody>
          <a:bodyPr wrap="square" rtlCol="0">
            <a:spAutoFit/>
          </a:bodyPr>
          <a:lstStyle/>
          <a:p>
            <a:pPr algn="ctr"/>
            <a:r>
              <a:rPr lang="fr-FR" sz="3600" b="1" dirty="0"/>
              <a:t>Annexe 1</a:t>
            </a:r>
          </a:p>
        </p:txBody>
      </p:sp>
    </p:spTree>
    <p:extLst>
      <p:ext uri="{BB962C8B-B14F-4D97-AF65-F5344CB8AC3E}">
        <p14:creationId xmlns:p14="http://schemas.microsoft.com/office/powerpoint/2010/main" val="579810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91</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077218"/>
          </a:xfrm>
          <a:prstGeom prst="rect">
            <a:avLst/>
          </a:prstGeom>
          <a:noFill/>
        </p:spPr>
        <p:txBody>
          <a:bodyPr wrap="square" rtlCol="0">
            <a:spAutoFit/>
          </a:bodyPr>
          <a:lstStyle/>
          <a:p>
            <a:pPr marL="514350" indent="-514350" algn="ctr">
              <a:buFont typeface="+mj-lt"/>
              <a:buAutoNum type="arabicPeriod" startAt="5"/>
            </a:pPr>
            <a:r>
              <a:rPr lang="fr-FR" sz="3200" b="1" dirty="0"/>
              <a:t>Conseil pour mieux dormir</a:t>
            </a:r>
          </a:p>
        </p:txBody>
      </p:sp>
      <p:sp>
        <p:nvSpPr>
          <p:cNvPr id="11" name="ZoneTexte 10">
            <a:extLst>
              <a:ext uri="{FF2B5EF4-FFF2-40B4-BE49-F238E27FC236}">
                <a16:creationId xmlns:a16="http://schemas.microsoft.com/office/drawing/2014/main" xmlns="" id="{6DA31106-DDBC-488A-83A6-83DD4B8F6555}"/>
              </a:ext>
            </a:extLst>
          </p:cNvPr>
          <p:cNvSpPr txBox="1"/>
          <p:nvPr/>
        </p:nvSpPr>
        <p:spPr>
          <a:xfrm>
            <a:off x="5188225" y="1270412"/>
            <a:ext cx="6738732" cy="3482235"/>
          </a:xfrm>
          <a:prstGeom prst="rect">
            <a:avLst/>
          </a:prstGeom>
          <a:noFill/>
        </p:spPr>
        <p:txBody>
          <a:bodyPr wrap="square">
            <a:spAutoFit/>
          </a:bodyPr>
          <a:lstStyle/>
          <a:p>
            <a:pPr algn="l">
              <a:lnSpc>
                <a:spcPts val="2625"/>
              </a:lnSpc>
              <a:spcAft>
                <a:spcPts val="750"/>
              </a:spcAft>
            </a:pPr>
            <a:r>
              <a:rPr lang="fr-FR" sz="3200" b="1" dirty="0"/>
              <a:t>L’activité physique</a:t>
            </a:r>
          </a:p>
          <a:p>
            <a:pPr algn="just">
              <a:lnSpc>
                <a:spcPct val="107000"/>
              </a:lnSpc>
              <a:spcAft>
                <a:spcPts val="800"/>
              </a:spcAft>
            </a:pPr>
            <a:r>
              <a:rPr lang="fr-FR" sz="2400" dirty="0"/>
              <a:t>La pratique régulière d’un sport est bénéfique et agit sur la qualité du sommeil.</a:t>
            </a:r>
          </a:p>
          <a:p>
            <a:pPr algn="just">
              <a:lnSpc>
                <a:spcPct val="107000"/>
              </a:lnSpc>
              <a:spcAft>
                <a:spcPts val="800"/>
              </a:spcAft>
            </a:pPr>
            <a:r>
              <a:rPr lang="fr-FR" sz="2400" dirty="0"/>
              <a:t>Cependant pratiquer le sport à distance de l’heure du coucher. </a:t>
            </a:r>
          </a:p>
          <a:p>
            <a:pPr algn="just">
              <a:lnSpc>
                <a:spcPct val="107000"/>
              </a:lnSpc>
              <a:spcAft>
                <a:spcPts val="800"/>
              </a:spcAft>
            </a:pPr>
            <a:r>
              <a:rPr lang="fr-FR" sz="2400" dirty="0"/>
              <a:t>En effet, l’échauffement cardio-vasculaire qui persiste quelques heures après l’effort physique peut retarder l’endormissement.</a:t>
            </a:r>
          </a:p>
        </p:txBody>
      </p:sp>
      <p:pic>
        <p:nvPicPr>
          <p:cNvPr id="10" name="Image 9">
            <a:extLst>
              <a:ext uri="{FF2B5EF4-FFF2-40B4-BE49-F238E27FC236}">
                <a16:creationId xmlns:a16="http://schemas.microsoft.com/office/drawing/2014/main" xmlns="" id="{7EE727D4-D045-4B4E-81A0-9E0619191A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361122" y="3351767"/>
            <a:ext cx="3316356" cy="3316356"/>
          </a:xfrm>
          <a:prstGeom prst="rect">
            <a:avLst/>
          </a:prstGeom>
        </p:spPr>
      </p:pic>
    </p:spTree>
    <p:extLst>
      <p:ext uri="{BB962C8B-B14F-4D97-AF65-F5344CB8AC3E}">
        <p14:creationId xmlns:p14="http://schemas.microsoft.com/office/powerpoint/2010/main" val="3891324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92</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077218"/>
          </a:xfrm>
          <a:prstGeom prst="rect">
            <a:avLst/>
          </a:prstGeom>
          <a:noFill/>
        </p:spPr>
        <p:txBody>
          <a:bodyPr wrap="square" rtlCol="0">
            <a:spAutoFit/>
          </a:bodyPr>
          <a:lstStyle/>
          <a:p>
            <a:pPr marL="514350" indent="-514350" algn="ctr">
              <a:buFont typeface="+mj-lt"/>
              <a:buAutoNum type="arabicPeriod" startAt="5"/>
            </a:pPr>
            <a:r>
              <a:rPr lang="fr-FR" sz="3200" b="1" dirty="0"/>
              <a:t>Conseil pour mieux dormir</a:t>
            </a:r>
          </a:p>
        </p:txBody>
      </p:sp>
      <p:sp>
        <p:nvSpPr>
          <p:cNvPr id="11" name="ZoneTexte 10">
            <a:extLst>
              <a:ext uri="{FF2B5EF4-FFF2-40B4-BE49-F238E27FC236}">
                <a16:creationId xmlns:a16="http://schemas.microsoft.com/office/drawing/2014/main" xmlns="" id="{6DA31106-DDBC-488A-83A6-83DD4B8F6555}"/>
              </a:ext>
            </a:extLst>
          </p:cNvPr>
          <p:cNvSpPr txBox="1"/>
          <p:nvPr/>
        </p:nvSpPr>
        <p:spPr>
          <a:xfrm>
            <a:off x="5188226" y="1935931"/>
            <a:ext cx="6738732" cy="3087064"/>
          </a:xfrm>
          <a:prstGeom prst="rect">
            <a:avLst/>
          </a:prstGeom>
          <a:noFill/>
        </p:spPr>
        <p:txBody>
          <a:bodyPr wrap="square">
            <a:spAutoFit/>
          </a:bodyPr>
          <a:lstStyle/>
          <a:p>
            <a:pPr>
              <a:lnSpc>
                <a:spcPts val="2625"/>
              </a:lnSpc>
              <a:spcAft>
                <a:spcPts val="750"/>
              </a:spcAft>
            </a:pPr>
            <a:r>
              <a:rPr lang="fr-FR" sz="3200" b="1" dirty="0"/>
              <a:t>Ne pas manquez le train du sommeil !</a:t>
            </a:r>
          </a:p>
          <a:p>
            <a:pPr algn="just">
              <a:lnSpc>
                <a:spcPct val="107000"/>
              </a:lnSpc>
              <a:spcAft>
                <a:spcPts val="800"/>
              </a:spcAft>
            </a:pPr>
            <a:r>
              <a:rPr lang="fr-FR" sz="2400" dirty="0"/>
              <a:t>Il est important d’essayer d’accorder l’heure de votre coucher avec votre horloge biologique.</a:t>
            </a:r>
          </a:p>
          <a:p>
            <a:pPr algn="just">
              <a:lnSpc>
                <a:spcPct val="107000"/>
              </a:lnSpc>
              <a:spcAft>
                <a:spcPts val="800"/>
              </a:spcAft>
            </a:pPr>
            <a:r>
              <a:rPr lang="fr-FR" sz="2400" dirty="0"/>
              <a:t>Bâillements, les yeux qui se ferment tous les signaux sont là, votre train du sommeil entre en gare.</a:t>
            </a:r>
          </a:p>
          <a:p>
            <a:pPr algn="just">
              <a:lnSpc>
                <a:spcPct val="107000"/>
              </a:lnSpc>
              <a:spcAft>
                <a:spcPts val="800"/>
              </a:spcAft>
            </a:pPr>
            <a:r>
              <a:rPr lang="fr-FR" sz="2400" dirty="0"/>
              <a:t>L’heure de passage est différente pour chacun, dépendante de notre rythme biologique propre.</a:t>
            </a:r>
          </a:p>
        </p:txBody>
      </p:sp>
      <p:pic>
        <p:nvPicPr>
          <p:cNvPr id="2050" name="Picture 2" descr="Un conseil : n'en donnons pas trop !">
            <a:extLst>
              <a:ext uri="{FF2B5EF4-FFF2-40B4-BE49-F238E27FC236}">
                <a16:creationId xmlns:a16="http://schemas.microsoft.com/office/drawing/2014/main" xmlns="" id="{94B9F281-5B34-452E-ABAA-BE3F60FE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3" y="3479463"/>
            <a:ext cx="3932237" cy="294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06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Vectorielle D'un Petit Garçon Lisant Un Livre Et S'endormir  Dessus. Clip Art Libres De Droits , Vecteurs Et Illustration. Image  76836043.">
            <a:extLst>
              <a:ext uri="{FF2B5EF4-FFF2-40B4-BE49-F238E27FC236}">
                <a16:creationId xmlns:a16="http://schemas.microsoft.com/office/drawing/2014/main" xmlns="" id="{D1C7FEC5-1034-4BD1-84CA-A247C15FC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91" y="3966029"/>
            <a:ext cx="2743200" cy="275544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93</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5262979"/>
          </a:xfrm>
          <a:prstGeom prst="rect">
            <a:avLst/>
          </a:prstGeom>
          <a:noFill/>
        </p:spPr>
        <p:txBody>
          <a:bodyPr wrap="square" rtlCol="0">
            <a:spAutoFit/>
          </a:bodyPr>
          <a:lstStyle/>
          <a:p>
            <a:pPr marL="342900" indent="-342900">
              <a:buFontTx/>
              <a:buChar char="-"/>
            </a:pPr>
            <a:r>
              <a:rPr lang="fr-FR" sz="2400" dirty="0"/>
              <a:t>Se </a:t>
            </a:r>
            <a:r>
              <a:rPr lang="fr-FR" sz="2400" b="1" dirty="0"/>
              <a:t>coucher à heures régulières</a:t>
            </a:r>
            <a:r>
              <a:rPr lang="fr-FR" sz="2400" dirty="0"/>
              <a:t>, selon son rythme et </a:t>
            </a:r>
            <a:r>
              <a:rPr lang="fr-FR" sz="2400" b="1" dirty="0"/>
              <a:t>respecter</a:t>
            </a:r>
            <a:r>
              <a:rPr lang="fr-FR" sz="2400" dirty="0"/>
              <a:t> son temps de sommeil ;</a:t>
            </a:r>
          </a:p>
          <a:p>
            <a:pPr marL="342900" indent="-342900">
              <a:buFontTx/>
              <a:buChar char="-"/>
            </a:pPr>
            <a:endParaRPr lang="fr-FR" sz="2400" dirty="0"/>
          </a:p>
          <a:p>
            <a:pPr marL="342900" indent="-342900">
              <a:buFontTx/>
              <a:buChar char="-"/>
            </a:pPr>
            <a:r>
              <a:rPr lang="fr-FR" sz="2400" dirty="0"/>
              <a:t>Créer des </a:t>
            </a:r>
            <a:r>
              <a:rPr lang="fr-FR" sz="2400" b="1" dirty="0"/>
              <a:t>conditions favorables </a:t>
            </a:r>
            <a:r>
              <a:rPr lang="fr-FR" sz="2400" dirty="0"/>
              <a:t>à la détente, en particulier éviter le bruit (radio, TV) ou utiliser des bouchons d’oreilles, obscurcir la pièce (doubles rideaux ou volets) ;</a:t>
            </a:r>
          </a:p>
          <a:p>
            <a:pPr marL="342900" indent="-342900">
              <a:buFontTx/>
              <a:buChar char="-"/>
            </a:pPr>
            <a:endParaRPr lang="fr-FR" sz="2400" dirty="0"/>
          </a:p>
          <a:p>
            <a:pPr marL="342900" indent="-342900" algn="just">
              <a:buFontTx/>
              <a:buChar char="-"/>
            </a:pPr>
            <a:r>
              <a:rPr lang="fr-FR" sz="2400" b="1" dirty="0"/>
              <a:t>Éliminer</a:t>
            </a:r>
            <a:r>
              <a:rPr lang="fr-FR" sz="2400" dirty="0"/>
              <a:t> au maximum les causes d’anxiété et d’angoisse en menant une </a:t>
            </a:r>
            <a:r>
              <a:rPr lang="fr-FR" sz="2400" b="1" dirty="0"/>
              <a:t>vie calme et détendue</a:t>
            </a:r>
            <a:r>
              <a:rPr lang="fr-FR" sz="2400" dirty="0"/>
              <a:t>, en faisant du sport ou en sortant en plein air dans la journée, le soir </a:t>
            </a:r>
            <a:r>
              <a:rPr lang="fr-FR" sz="2400" b="1" dirty="0"/>
              <a:t>se relaxer </a:t>
            </a:r>
            <a:r>
              <a:rPr lang="fr-FR" sz="2400" dirty="0"/>
              <a:t>avec des exercices appropriés, </a:t>
            </a:r>
            <a:r>
              <a:rPr lang="fr-FR" sz="2400" b="1" dirty="0"/>
              <a:t>lire ou écouter de la musique </a:t>
            </a:r>
            <a:r>
              <a:rPr lang="fr-FR" sz="2400" dirty="0"/>
              <a:t>(raconter une </a:t>
            </a:r>
            <a:r>
              <a:rPr lang="fr-FR" sz="2400" b="1" dirty="0"/>
              <a:t>histoire aux enfants</a:t>
            </a:r>
            <a:r>
              <a:rPr lang="fr-FR" sz="2400" dirty="0"/>
              <a:t>).</a:t>
            </a:r>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5"/>
            </a:pPr>
            <a:r>
              <a:rPr lang="fr-FR" sz="3200" b="1" dirty="0"/>
              <a:t>Les conditions favorables à l’endormissement</a:t>
            </a:r>
          </a:p>
        </p:txBody>
      </p:sp>
    </p:spTree>
    <p:extLst>
      <p:ext uri="{BB962C8B-B14F-4D97-AF65-F5344CB8AC3E}">
        <p14:creationId xmlns:p14="http://schemas.microsoft.com/office/powerpoint/2010/main" val="2255562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vectorielle de stock de Écouter de la musique Un garçon 137565944">
            <a:extLst>
              <a:ext uri="{FF2B5EF4-FFF2-40B4-BE49-F238E27FC236}">
                <a16:creationId xmlns:a16="http://schemas.microsoft.com/office/drawing/2014/main" xmlns="" id="{3D5CE9FA-22E5-4976-8D58-A84CDD397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91" y="3891386"/>
            <a:ext cx="2743200" cy="283008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94</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08713" y="500594"/>
            <a:ext cx="6947452" cy="5262979"/>
          </a:xfrm>
          <a:prstGeom prst="rect">
            <a:avLst/>
          </a:prstGeom>
          <a:noFill/>
        </p:spPr>
        <p:txBody>
          <a:bodyPr wrap="square" rtlCol="0">
            <a:spAutoFit/>
          </a:bodyPr>
          <a:lstStyle/>
          <a:p>
            <a:pPr marL="342900" indent="-342900" algn="just">
              <a:buFontTx/>
              <a:buChar char="-"/>
            </a:pPr>
            <a:r>
              <a:rPr lang="fr-FR" sz="2400" dirty="0"/>
              <a:t>Supprimer à partir de 17 heures les excitants tels que thé, café, tabac, boissons à base de coca, vitamine C, certains médicament et le sucre ;</a:t>
            </a:r>
          </a:p>
          <a:p>
            <a:pPr marL="342900" indent="-342900" algn="just">
              <a:buFontTx/>
              <a:buChar char="-"/>
            </a:pPr>
            <a:endParaRPr lang="fr-FR" sz="2400" dirty="0"/>
          </a:p>
          <a:p>
            <a:pPr marL="342900" indent="-342900" algn="just">
              <a:buFontTx/>
              <a:buChar char="-"/>
            </a:pPr>
            <a:r>
              <a:rPr lang="fr-FR" sz="2400" dirty="0"/>
              <a:t>Prendre un repas léger mais suffisant le soir, en incluant un produit laitier, en limitant les épices et les boissons alcoolisées, ainsi que le volumes des liquides ;</a:t>
            </a:r>
          </a:p>
          <a:p>
            <a:pPr marL="342900" indent="-342900" algn="just">
              <a:buFontTx/>
              <a:buChar char="-"/>
            </a:pPr>
            <a:endParaRPr lang="fr-FR" sz="2400" dirty="0"/>
          </a:p>
          <a:p>
            <a:pPr marL="342900" indent="-342900" algn="just">
              <a:buFontTx/>
              <a:buChar char="-"/>
            </a:pPr>
            <a:r>
              <a:rPr lang="fr-FR" sz="2400" dirty="0"/>
              <a:t>Dormir dans un lit propre, ferme mais pas trop dur ;</a:t>
            </a:r>
          </a:p>
          <a:p>
            <a:pPr marL="342900" indent="-342900" algn="just">
              <a:buFontTx/>
              <a:buChar char="-"/>
            </a:pPr>
            <a:endParaRPr lang="fr-FR" sz="2400" dirty="0"/>
          </a:p>
          <a:p>
            <a:pPr marL="342900" indent="-342900" algn="just">
              <a:buFontTx/>
              <a:buChar char="-"/>
            </a:pPr>
            <a:r>
              <a:rPr lang="fr-FR" sz="2400" dirty="0"/>
              <a:t>Porter des vêtements de nuit amples pour ne gêner ni la circulation, ni la respiration.</a:t>
            </a:r>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5"/>
            </a:pPr>
            <a:r>
              <a:rPr lang="fr-FR" sz="3200" b="1" dirty="0"/>
              <a:t>Les conditions favorables à l’endormissement</a:t>
            </a:r>
          </a:p>
        </p:txBody>
      </p:sp>
    </p:spTree>
    <p:extLst>
      <p:ext uri="{BB962C8B-B14F-4D97-AF65-F5344CB8AC3E}">
        <p14:creationId xmlns:p14="http://schemas.microsoft.com/office/powerpoint/2010/main" val="21246465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95</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5"/>
            </a:pPr>
            <a:r>
              <a:rPr lang="fr-FR" sz="3200" b="1" dirty="0"/>
              <a:t>Les conditions favorables à l’endormissement</a:t>
            </a:r>
          </a:p>
        </p:txBody>
      </p:sp>
      <p:sp>
        <p:nvSpPr>
          <p:cNvPr id="10" name="ZoneTexte 9">
            <a:extLst>
              <a:ext uri="{FF2B5EF4-FFF2-40B4-BE49-F238E27FC236}">
                <a16:creationId xmlns:a16="http://schemas.microsoft.com/office/drawing/2014/main" xmlns="" id="{6203DF5A-E4DA-4C02-93C9-ECC59624B78C}"/>
              </a:ext>
            </a:extLst>
          </p:cNvPr>
          <p:cNvSpPr txBox="1"/>
          <p:nvPr/>
        </p:nvSpPr>
        <p:spPr>
          <a:xfrm>
            <a:off x="4549636" y="733195"/>
            <a:ext cx="7337563" cy="4524315"/>
          </a:xfrm>
          <a:prstGeom prst="rect">
            <a:avLst/>
          </a:prstGeom>
          <a:noFill/>
        </p:spPr>
        <p:txBody>
          <a:bodyPr wrap="square">
            <a:spAutoFit/>
          </a:bodyPr>
          <a:lstStyle/>
          <a:p>
            <a:pPr marL="342900" indent="-342900" algn="just">
              <a:buFontTx/>
              <a:buChar char="-"/>
            </a:pPr>
            <a:r>
              <a:rPr lang="fr-FR" sz="2400" dirty="0"/>
              <a:t>Bien aérer la pièce la journée, ne pas trop chauffer et maintenir une humidité suffisante ;</a:t>
            </a:r>
          </a:p>
          <a:p>
            <a:pPr marL="342900" indent="-342900" algn="just">
              <a:buFontTx/>
              <a:buChar char="-"/>
            </a:pPr>
            <a:endParaRPr lang="fr-FR" sz="2400" dirty="0"/>
          </a:p>
          <a:p>
            <a:pPr marL="342900" indent="-342900" algn="just">
              <a:buFontTx/>
              <a:buChar char="-"/>
            </a:pPr>
            <a:r>
              <a:rPr lang="fr-FR" sz="2400" dirty="0"/>
              <a:t>Prendre un bain tiède et parfumé de sels relaxants qui détend les muscles ;</a:t>
            </a:r>
          </a:p>
          <a:p>
            <a:pPr marL="342900" indent="-342900" algn="just">
              <a:buFontTx/>
              <a:buChar char="-"/>
            </a:pPr>
            <a:endParaRPr lang="fr-FR" sz="2400" dirty="0"/>
          </a:p>
          <a:p>
            <a:pPr marL="342900" indent="-342900" algn="just">
              <a:buFontTx/>
              <a:buChar char="-"/>
            </a:pPr>
            <a:r>
              <a:rPr lang="fr-FR" sz="2400" dirty="0"/>
              <a:t>Absorber une tisane calmante : camomille, tilleul, verveine ou fleur d’oranger ;</a:t>
            </a:r>
          </a:p>
          <a:p>
            <a:pPr marL="342900" indent="-342900" algn="just">
              <a:buFontTx/>
              <a:buChar char="-"/>
            </a:pPr>
            <a:endParaRPr lang="fr-FR" sz="2400" dirty="0"/>
          </a:p>
          <a:p>
            <a:pPr marL="342900" indent="-342900" algn="just">
              <a:buFontTx/>
              <a:buChar char="-"/>
            </a:pPr>
            <a:r>
              <a:rPr lang="fr-FR" sz="2400" dirty="0"/>
              <a:t>Rassurer, sécuriser les enfants, ne pas oublier leur objet familier et installer, éventuellement, un petite veilleuse atténuant le noir et le sentiment d’isolement.</a:t>
            </a:r>
          </a:p>
        </p:txBody>
      </p:sp>
      <p:pic>
        <p:nvPicPr>
          <p:cNvPr id="4098" name="Picture 2" descr="Bain ? Douche ? Cure thermale ? Piscine ? Mer ? Pas si simple … Par le Dr  Wallach | Eczema Foundation">
            <a:extLst>
              <a:ext uri="{FF2B5EF4-FFF2-40B4-BE49-F238E27FC236}">
                <a16:creationId xmlns:a16="http://schemas.microsoft.com/office/drawing/2014/main" xmlns="" id="{C09A6410-C6B7-4583-BD26-D8AE5864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3" y="4054443"/>
            <a:ext cx="3932237" cy="230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364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96</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5"/>
            </a:pPr>
            <a:r>
              <a:rPr lang="fr-FR" sz="3200" b="1" dirty="0"/>
              <a:t>Les conditions favorables à l’endormissement</a:t>
            </a:r>
          </a:p>
        </p:txBody>
      </p:sp>
      <p:sp>
        <p:nvSpPr>
          <p:cNvPr id="10" name="ZoneTexte 9">
            <a:extLst>
              <a:ext uri="{FF2B5EF4-FFF2-40B4-BE49-F238E27FC236}">
                <a16:creationId xmlns:a16="http://schemas.microsoft.com/office/drawing/2014/main" xmlns="" id="{6203DF5A-E4DA-4C02-93C9-ECC59624B78C}"/>
              </a:ext>
            </a:extLst>
          </p:cNvPr>
          <p:cNvSpPr txBox="1"/>
          <p:nvPr/>
        </p:nvSpPr>
        <p:spPr>
          <a:xfrm>
            <a:off x="4639088" y="1585290"/>
            <a:ext cx="7337563" cy="3687420"/>
          </a:xfrm>
          <a:prstGeom prst="rect">
            <a:avLst/>
          </a:prstGeom>
          <a:noFill/>
        </p:spPr>
        <p:txBody>
          <a:bodyPr wrap="square">
            <a:spAutoFit/>
          </a:bodyPr>
          <a:lstStyle/>
          <a:p>
            <a:pPr algn="l">
              <a:lnSpc>
                <a:spcPts val="2625"/>
              </a:lnSpc>
              <a:spcAft>
                <a:spcPts val="750"/>
              </a:spcAft>
            </a:pPr>
            <a:r>
              <a:rPr lang="fr-FR" sz="3200" b="1" dirty="0"/>
              <a:t>Ralentissez progressivement vos activités.</a:t>
            </a:r>
          </a:p>
          <a:p>
            <a:pPr algn="l">
              <a:lnSpc>
                <a:spcPct val="107000"/>
              </a:lnSpc>
              <a:spcAft>
                <a:spcPts val="800"/>
              </a:spcAft>
            </a:pPr>
            <a:r>
              <a:rPr lang="fr-FR" sz="2400" dirty="0"/>
              <a:t>La luminosité influe sur le rythme biologique. Imaginez alors l’impact délétère :</a:t>
            </a:r>
          </a:p>
          <a:p>
            <a:pPr algn="l">
              <a:lnSpc>
                <a:spcPct val="107000"/>
              </a:lnSpc>
              <a:spcAft>
                <a:spcPts val="800"/>
              </a:spcAft>
            </a:pPr>
            <a:r>
              <a:rPr lang="fr-FR" sz="2400" dirty="0"/>
              <a:t>des jeux vidéo ;</a:t>
            </a:r>
          </a:p>
          <a:p>
            <a:pPr algn="l">
              <a:lnSpc>
                <a:spcPct val="107000"/>
              </a:lnSpc>
              <a:spcAft>
                <a:spcPts val="800"/>
              </a:spcAft>
            </a:pPr>
            <a:r>
              <a:rPr lang="fr-FR" sz="2400" dirty="0"/>
              <a:t>de la télévision ;</a:t>
            </a:r>
          </a:p>
          <a:p>
            <a:pPr algn="l">
              <a:lnSpc>
                <a:spcPct val="107000"/>
              </a:lnSpc>
              <a:spcAft>
                <a:spcPts val="800"/>
              </a:spcAft>
            </a:pPr>
            <a:r>
              <a:rPr lang="fr-FR" sz="2400" dirty="0"/>
              <a:t>l’ordinateur ;</a:t>
            </a:r>
          </a:p>
          <a:p>
            <a:pPr algn="l">
              <a:lnSpc>
                <a:spcPct val="107000"/>
              </a:lnSpc>
              <a:spcAft>
                <a:spcPts val="800"/>
              </a:spcAft>
            </a:pPr>
            <a:r>
              <a:rPr lang="fr-FR" sz="2400" dirty="0"/>
              <a:t>le smart phone…</a:t>
            </a:r>
            <a:br>
              <a:rPr lang="fr-FR" sz="2400" dirty="0"/>
            </a:br>
            <a:endParaRPr lang="fr-FR" sz="2400" dirty="0"/>
          </a:p>
        </p:txBody>
      </p:sp>
      <p:pic>
        <p:nvPicPr>
          <p:cNvPr id="5124" name="Picture 4" descr="La croissance de l'activité privée ralentit en Europe - Economie">
            <a:extLst>
              <a:ext uri="{FF2B5EF4-FFF2-40B4-BE49-F238E27FC236}">
                <a16:creationId xmlns:a16="http://schemas.microsoft.com/office/drawing/2014/main" xmlns="" id="{3E2E01B0-BC88-4EE6-AAB8-1FBA68342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4026209"/>
            <a:ext cx="4108963" cy="21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99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97</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5"/>
            </a:pPr>
            <a:r>
              <a:rPr lang="fr-FR" sz="3200" b="1" dirty="0"/>
              <a:t>Les conditions favorables à l’endormissement</a:t>
            </a:r>
          </a:p>
        </p:txBody>
      </p:sp>
      <p:sp>
        <p:nvSpPr>
          <p:cNvPr id="10" name="ZoneTexte 9">
            <a:extLst>
              <a:ext uri="{FF2B5EF4-FFF2-40B4-BE49-F238E27FC236}">
                <a16:creationId xmlns:a16="http://schemas.microsoft.com/office/drawing/2014/main" xmlns="" id="{6203DF5A-E4DA-4C02-93C9-ECC59624B78C}"/>
              </a:ext>
            </a:extLst>
          </p:cNvPr>
          <p:cNvSpPr txBox="1"/>
          <p:nvPr/>
        </p:nvSpPr>
        <p:spPr>
          <a:xfrm>
            <a:off x="4549636" y="733195"/>
            <a:ext cx="7337563" cy="4503412"/>
          </a:xfrm>
          <a:prstGeom prst="rect">
            <a:avLst/>
          </a:prstGeom>
          <a:noFill/>
        </p:spPr>
        <p:txBody>
          <a:bodyPr wrap="square">
            <a:spAutoFit/>
          </a:bodyPr>
          <a:lstStyle/>
          <a:p>
            <a:pPr algn="l">
              <a:lnSpc>
                <a:spcPts val="2625"/>
              </a:lnSpc>
              <a:spcAft>
                <a:spcPts val="750"/>
              </a:spcAft>
            </a:pPr>
            <a:r>
              <a:rPr lang="fr-FR" sz="2400" dirty="0"/>
              <a:t/>
            </a:r>
            <a:br>
              <a:rPr lang="fr-FR" sz="2400" dirty="0"/>
            </a:br>
            <a:endParaRPr lang="fr-FR" sz="2400" dirty="0"/>
          </a:p>
          <a:p>
            <a:pPr algn="l">
              <a:lnSpc>
                <a:spcPct val="107000"/>
              </a:lnSpc>
              <a:spcAft>
                <a:spcPts val="800"/>
              </a:spcAft>
            </a:pPr>
            <a:r>
              <a:rPr lang="fr-FR" sz="2400" dirty="0"/>
              <a:t>L’exposition à la luminosité modifie la production de mélatonine et augmente le niveau d’activité et d’éveil. Résultat si vous quittez sans transition un écran pour vous mettre au lit, l’entrée dans le sommeil est très difficile et vous risquez d’attendre longtemps.</a:t>
            </a:r>
          </a:p>
          <a:p>
            <a:pPr algn="l">
              <a:lnSpc>
                <a:spcPct val="107000"/>
              </a:lnSpc>
              <a:spcAft>
                <a:spcPts val="800"/>
              </a:spcAft>
            </a:pPr>
            <a:r>
              <a:rPr lang="fr-FR" sz="2400" dirty="0"/>
              <a:t/>
            </a:r>
            <a:br>
              <a:rPr lang="fr-FR" sz="2400" dirty="0"/>
            </a:br>
            <a:r>
              <a:rPr lang="fr-FR" sz="2400" dirty="0"/>
              <a:t>Trouvez des activités calmes qui ne vous distraient de vos préoccupation et qui n’énervent pas (lecture de roman, tricot.).</a:t>
            </a:r>
          </a:p>
        </p:txBody>
      </p:sp>
      <p:pic>
        <p:nvPicPr>
          <p:cNvPr id="6146" name="Picture 2" descr="Eclairages et lampes électriques : des économies d'énergie mises en lumière  - L'EnerGeek">
            <a:extLst>
              <a:ext uri="{FF2B5EF4-FFF2-40B4-BE49-F238E27FC236}">
                <a16:creationId xmlns:a16="http://schemas.microsoft.com/office/drawing/2014/main" xmlns="" id="{B5CC9904-49E3-4BFD-867B-8440C7325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91" y="4014506"/>
            <a:ext cx="3809999" cy="229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0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 sieste chez l'enfant est primordiale">
            <a:extLst>
              <a:ext uri="{FF2B5EF4-FFF2-40B4-BE49-F238E27FC236}">
                <a16:creationId xmlns:a16="http://schemas.microsoft.com/office/drawing/2014/main" xmlns="" id="{91E53EBB-8EEB-40C9-8667-3AB5496B0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87" y="3693361"/>
            <a:ext cx="3932237" cy="294538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98</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5"/>
            </a:pPr>
            <a:r>
              <a:rPr lang="fr-FR" sz="3200" b="1" dirty="0"/>
              <a:t>Les conditions favorables à l’endormissement</a:t>
            </a:r>
          </a:p>
        </p:txBody>
      </p:sp>
      <p:sp>
        <p:nvSpPr>
          <p:cNvPr id="10" name="ZoneTexte 9">
            <a:extLst>
              <a:ext uri="{FF2B5EF4-FFF2-40B4-BE49-F238E27FC236}">
                <a16:creationId xmlns:a16="http://schemas.microsoft.com/office/drawing/2014/main" xmlns="" id="{6203DF5A-E4DA-4C02-93C9-ECC59624B78C}"/>
              </a:ext>
            </a:extLst>
          </p:cNvPr>
          <p:cNvSpPr txBox="1"/>
          <p:nvPr/>
        </p:nvSpPr>
        <p:spPr>
          <a:xfrm>
            <a:off x="4708663" y="2205293"/>
            <a:ext cx="7337563" cy="2976136"/>
          </a:xfrm>
          <a:prstGeom prst="rect">
            <a:avLst/>
          </a:prstGeom>
          <a:noFill/>
        </p:spPr>
        <p:txBody>
          <a:bodyPr wrap="square">
            <a:spAutoFit/>
          </a:bodyPr>
          <a:lstStyle/>
          <a:p>
            <a:pPr algn="l">
              <a:lnSpc>
                <a:spcPts val="2625"/>
              </a:lnSpc>
              <a:spcAft>
                <a:spcPts val="750"/>
              </a:spcAft>
            </a:pPr>
            <a:r>
              <a:rPr lang="fr-FR" sz="3200" b="1" dirty="0"/>
              <a:t>Apprenez à récupérer</a:t>
            </a:r>
          </a:p>
          <a:p>
            <a:pPr algn="just">
              <a:lnSpc>
                <a:spcPct val="107000"/>
              </a:lnSpc>
              <a:spcAft>
                <a:spcPts val="750"/>
              </a:spcAft>
            </a:pPr>
            <a:r>
              <a:rPr lang="fr-FR" sz="2400" dirty="0"/>
              <a:t>Des pauses “flash” moins de 5 mn dans la journée. Sieste 20 mn ou sieste complète entre 1 h et 2 h les jours de congés pour récupérer efficacement d’une dette de sommeil accumulée pendant la semaine ou la période de travail.</a:t>
            </a:r>
          </a:p>
          <a:p>
            <a:pPr algn="just"/>
            <a:endParaRPr lang="fr-FR" sz="2400" dirty="0"/>
          </a:p>
        </p:txBody>
      </p:sp>
    </p:spTree>
    <p:extLst>
      <p:ext uri="{BB962C8B-B14F-4D97-AF65-F5344CB8AC3E}">
        <p14:creationId xmlns:p14="http://schemas.microsoft.com/office/powerpoint/2010/main" val="1023115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 sieste chez l'enfant est primordiale">
            <a:extLst>
              <a:ext uri="{FF2B5EF4-FFF2-40B4-BE49-F238E27FC236}">
                <a16:creationId xmlns:a16="http://schemas.microsoft.com/office/drawing/2014/main" xmlns="" id="{91E53EBB-8EEB-40C9-8667-3AB5496B0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87" y="3693361"/>
            <a:ext cx="3932237" cy="294538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xmlns="" id="{C6C1A344-92AB-49EC-A78E-812F0C3F0388}"/>
              </a:ext>
            </a:extLst>
          </p:cNvPr>
          <p:cNvSpPr>
            <a:spLocks noGrp="1"/>
          </p:cNvSpPr>
          <p:nvPr>
            <p:ph type="title"/>
          </p:nvPr>
        </p:nvSpPr>
        <p:spPr>
          <a:xfrm>
            <a:off x="440674" y="500594"/>
            <a:ext cx="3932237" cy="1600200"/>
          </a:xfrm>
        </p:spPr>
        <p:txBody>
          <a:bodyPr>
            <a:normAutofit/>
          </a:bodyPr>
          <a:lstStyle/>
          <a:p>
            <a:pPr algn="ctr"/>
            <a:r>
              <a:rPr lang="fr-FR" sz="4300" b="1" dirty="0"/>
              <a:t>Assistant(e) De Vie aux Familles</a:t>
            </a:r>
            <a:endParaRPr lang="fr-FR" sz="4300" dirty="0"/>
          </a:p>
        </p:txBody>
      </p:sp>
      <p:sp>
        <p:nvSpPr>
          <p:cNvPr id="5" name="Espace réservé de la date 4">
            <a:extLst>
              <a:ext uri="{FF2B5EF4-FFF2-40B4-BE49-F238E27FC236}">
                <a16:creationId xmlns:a16="http://schemas.microsoft.com/office/drawing/2014/main" xmlns="" id="{BB41F0ED-6F7C-477A-BD3D-EC99D99FDCA7}"/>
              </a:ext>
            </a:extLst>
          </p:cNvPr>
          <p:cNvSpPr>
            <a:spLocks noGrp="1"/>
          </p:cNvSpPr>
          <p:nvPr>
            <p:ph type="dt" sz="half" idx="10"/>
          </p:nvPr>
        </p:nvSpPr>
        <p:spPr/>
        <p:txBody>
          <a:bodyPr/>
          <a:lstStyle/>
          <a:p>
            <a:fld id="{27448187-1FFE-4842-BFEA-0D79137E1ED6}" type="datetime1">
              <a:rPr lang="fr-FR" smtClean="0"/>
              <a:t>10/05/2021</a:t>
            </a:fld>
            <a:endParaRPr lang="fr-FR" dirty="0"/>
          </a:p>
        </p:txBody>
      </p:sp>
      <p:sp>
        <p:nvSpPr>
          <p:cNvPr id="6" name="Espace réservé du pied de page 5">
            <a:extLst>
              <a:ext uri="{FF2B5EF4-FFF2-40B4-BE49-F238E27FC236}">
                <a16:creationId xmlns:a16="http://schemas.microsoft.com/office/drawing/2014/main" xmlns="" id="{F2DCF46A-2698-43CF-9E01-38993A5760B4}"/>
              </a:ext>
            </a:extLst>
          </p:cNvPr>
          <p:cNvSpPr>
            <a:spLocks noGrp="1"/>
          </p:cNvSpPr>
          <p:nvPr>
            <p:ph type="ftr" sz="quarter" idx="11"/>
          </p:nvPr>
        </p:nvSpPr>
        <p:spPr>
          <a:xfrm>
            <a:off x="3533887" y="6404285"/>
            <a:ext cx="5124225" cy="365125"/>
          </a:xfrm>
        </p:spPr>
        <p:txBody>
          <a:bodyPr/>
          <a:lstStyle/>
          <a:p>
            <a:r>
              <a:rPr lang="fr-FR" dirty="0"/>
              <a:t>Assistant(e) De Vie aux Familles (Le développement psychomoteur de l'enfant)</a:t>
            </a:r>
          </a:p>
        </p:txBody>
      </p:sp>
      <p:sp>
        <p:nvSpPr>
          <p:cNvPr id="7" name="Espace réservé du numéro de diapositive 6">
            <a:extLst>
              <a:ext uri="{FF2B5EF4-FFF2-40B4-BE49-F238E27FC236}">
                <a16:creationId xmlns:a16="http://schemas.microsoft.com/office/drawing/2014/main" xmlns="" id="{DE469B6E-9A86-4B0C-8AEB-1399AAACE2F0}"/>
              </a:ext>
            </a:extLst>
          </p:cNvPr>
          <p:cNvSpPr>
            <a:spLocks noGrp="1"/>
          </p:cNvSpPr>
          <p:nvPr>
            <p:ph type="sldNum" sz="quarter" idx="12"/>
          </p:nvPr>
        </p:nvSpPr>
        <p:spPr/>
        <p:txBody>
          <a:bodyPr/>
          <a:lstStyle/>
          <a:p>
            <a:fld id="{DC4E2E44-7E15-4F60-8769-B24118BA3663}" type="slidenum">
              <a:rPr lang="fr-FR" smtClean="0"/>
              <a:t>99</a:t>
            </a:fld>
            <a:endParaRPr lang="fr-FR" dirty="0"/>
          </a:p>
        </p:txBody>
      </p:sp>
      <p:sp>
        <p:nvSpPr>
          <p:cNvPr id="3" name="ZoneTexte 2">
            <a:extLst>
              <a:ext uri="{FF2B5EF4-FFF2-40B4-BE49-F238E27FC236}">
                <a16:creationId xmlns:a16="http://schemas.microsoft.com/office/drawing/2014/main" xmlns="" id="{52B318DB-48C1-4679-B0B5-1A83B4413419}"/>
              </a:ext>
            </a:extLst>
          </p:cNvPr>
          <p:cNvSpPr txBox="1"/>
          <p:nvPr/>
        </p:nvSpPr>
        <p:spPr>
          <a:xfrm>
            <a:off x="5188226" y="500594"/>
            <a:ext cx="6858000" cy="830997"/>
          </a:xfrm>
          <a:prstGeom prst="rect">
            <a:avLst/>
          </a:prstGeom>
          <a:noFill/>
        </p:spPr>
        <p:txBody>
          <a:bodyPr wrap="square" rtlCol="0">
            <a:spAutoFit/>
          </a:bodyPr>
          <a:lstStyle/>
          <a:p>
            <a:pPr marL="342900" indent="-342900" algn="just">
              <a:buFontTx/>
              <a:buChar char="-"/>
            </a:pPr>
            <a:endParaRPr lang="fr-FR" sz="2400" dirty="0"/>
          </a:p>
          <a:p>
            <a:pPr marL="342900" indent="-342900" algn="just">
              <a:buFontTx/>
              <a:buChar char="-"/>
            </a:pPr>
            <a:endParaRPr lang="fr-FR" sz="2400" dirty="0"/>
          </a:p>
        </p:txBody>
      </p:sp>
      <p:sp>
        <p:nvSpPr>
          <p:cNvPr id="4" name="ZoneTexte 3">
            <a:extLst>
              <a:ext uri="{FF2B5EF4-FFF2-40B4-BE49-F238E27FC236}">
                <a16:creationId xmlns:a16="http://schemas.microsoft.com/office/drawing/2014/main" xmlns="" id="{8AC114D4-9E79-4C76-A20A-B295BE12C3E9}"/>
              </a:ext>
            </a:extLst>
          </p:cNvPr>
          <p:cNvSpPr txBox="1"/>
          <p:nvPr/>
        </p:nvSpPr>
        <p:spPr>
          <a:xfrm>
            <a:off x="440673" y="2484783"/>
            <a:ext cx="3932237" cy="1569660"/>
          </a:xfrm>
          <a:prstGeom prst="rect">
            <a:avLst/>
          </a:prstGeom>
          <a:noFill/>
        </p:spPr>
        <p:txBody>
          <a:bodyPr wrap="square" rtlCol="0">
            <a:spAutoFit/>
          </a:bodyPr>
          <a:lstStyle/>
          <a:p>
            <a:pPr marL="514350" indent="-514350" algn="ctr">
              <a:buFont typeface="+mj-lt"/>
              <a:buAutoNum type="arabicPeriod" startAt="6"/>
            </a:pPr>
            <a:r>
              <a:rPr lang="fr-FR" sz="3200" b="1" dirty="0"/>
              <a:t>Tableau descriptif d’un cycle de sommeil.</a:t>
            </a:r>
          </a:p>
        </p:txBody>
      </p:sp>
      <p:sp>
        <p:nvSpPr>
          <p:cNvPr id="9" name="ZoneTexte 8">
            <a:extLst>
              <a:ext uri="{FF2B5EF4-FFF2-40B4-BE49-F238E27FC236}">
                <a16:creationId xmlns:a16="http://schemas.microsoft.com/office/drawing/2014/main" xmlns="" id="{495432A5-7ED1-45E2-8BDA-283568B162C2}"/>
              </a:ext>
            </a:extLst>
          </p:cNvPr>
          <p:cNvSpPr txBox="1"/>
          <p:nvPr/>
        </p:nvSpPr>
        <p:spPr>
          <a:xfrm>
            <a:off x="6180482" y="1077516"/>
            <a:ext cx="4860235" cy="646331"/>
          </a:xfrm>
          <a:prstGeom prst="rect">
            <a:avLst/>
          </a:prstGeom>
          <a:noFill/>
        </p:spPr>
        <p:txBody>
          <a:bodyPr wrap="square" rtlCol="0">
            <a:spAutoFit/>
          </a:bodyPr>
          <a:lstStyle/>
          <a:p>
            <a:pPr algn="ctr"/>
            <a:r>
              <a:rPr lang="fr-FR" sz="3600" b="1" dirty="0"/>
              <a:t>Annexe 1</a:t>
            </a:r>
          </a:p>
        </p:txBody>
      </p:sp>
    </p:spTree>
    <p:extLst>
      <p:ext uri="{BB962C8B-B14F-4D97-AF65-F5344CB8AC3E}">
        <p14:creationId xmlns:p14="http://schemas.microsoft.com/office/powerpoint/2010/main" val="326459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11656</TotalTime>
  <Words>7721</Words>
  <Application>Microsoft Office PowerPoint</Application>
  <PresentationFormat>Personnalisé</PresentationFormat>
  <Paragraphs>1291</Paragraphs>
  <Slides>100</Slides>
  <Notes>0</Notes>
  <HiddenSlides>0</HiddenSlides>
  <MMClips>0</MMClips>
  <ScaleCrop>false</ScaleCrop>
  <HeadingPairs>
    <vt:vector size="4" baseType="variant">
      <vt:variant>
        <vt:lpstr>Thème</vt:lpstr>
      </vt:variant>
      <vt:variant>
        <vt:i4>1</vt:i4>
      </vt:variant>
      <vt:variant>
        <vt:lpstr>Titres des diapositives</vt:lpstr>
      </vt:variant>
      <vt:variant>
        <vt:i4>100</vt:i4>
      </vt:variant>
    </vt:vector>
  </HeadingPairs>
  <TitlesOfParts>
    <vt:vector size="101" baseType="lpstr">
      <vt:lpstr>Thème Office</vt:lpstr>
      <vt:lpstr>Présentation PowerPoint</vt:lpstr>
      <vt:lpstr>L’hygiène Alimentaire de l’Enfant</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lpstr>Assistant(e) De Vie aux Familles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Michael PRUVOST</dc:creator>
  <cp:lastModifiedBy>Michaël PRUVOST</cp:lastModifiedBy>
  <cp:revision>114</cp:revision>
  <dcterms:created xsi:type="dcterms:W3CDTF">2020-10-28T17:46:24Z</dcterms:created>
  <dcterms:modified xsi:type="dcterms:W3CDTF">2021-05-10T14:59:36Z</dcterms:modified>
</cp:coreProperties>
</file>